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sldIdLst>
    <p:sldId id="256" r:id="rId5"/>
    <p:sldId id="257" r:id="rId6"/>
    <p:sldId id="258" r:id="rId7"/>
    <p:sldId id="259" r:id="rId8"/>
    <p:sldId id="561" r:id="rId9"/>
    <p:sldId id="261" r:id="rId10"/>
    <p:sldId id="562" r:id="rId11"/>
    <p:sldId id="563" r:id="rId12"/>
    <p:sldId id="560" r:id="rId13"/>
    <p:sldId id="564" r:id="rId14"/>
    <p:sldId id="565" r:id="rId15"/>
    <p:sldId id="265" r:id="rId16"/>
    <p:sldId id="566" r:id="rId17"/>
    <p:sldId id="267" r:id="rId18"/>
    <p:sldId id="270" r:id="rId19"/>
    <p:sldId id="548" r:id="rId20"/>
    <p:sldId id="508" r:id="rId21"/>
    <p:sldId id="403" r:id="rId22"/>
    <p:sldId id="466" r:id="rId23"/>
    <p:sldId id="400" r:id="rId24"/>
    <p:sldId id="401" r:id="rId25"/>
    <p:sldId id="533" r:id="rId26"/>
    <p:sldId id="534" r:id="rId27"/>
    <p:sldId id="421" r:id="rId28"/>
    <p:sldId id="462" r:id="rId29"/>
    <p:sldId id="464" r:id="rId30"/>
    <p:sldId id="567" r:id="rId31"/>
    <p:sldId id="568" r:id="rId32"/>
    <p:sldId id="549" r:id="rId33"/>
    <p:sldId id="550" r:id="rId34"/>
    <p:sldId id="559" r:id="rId35"/>
    <p:sldId id="552" r:id="rId36"/>
    <p:sldId id="569" r:id="rId37"/>
    <p:sldId id="553" r:id="rId38"/>
    <p:sldId id="557" r:id="rId39"/>
    <p:sldId id="558" r:id="rId40"/>
    <p:sldId id="556" r:id="rId41"/>
    <p:sldId id="554" r:id="rId42"/>
    <p:sldId id="555" r:id="rId4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7"/>
    <p:restoredTop sz="86385"/>
  </p:normalViewPr>
  <p:slideViewPr>
    <p:cSldViewPr snapToGrid="0" snapToObjects="1">
      <p:cViewPr varScale="1">
        <p:scale>
          <a:sx n="94" d="100"/>
          <a:sy n="94" d="100"/>
        </p:scale>
        <p:origin x="1560" y="200"/>
      </p:cViewPr>
      <p:guideLst/>
    </p:cSldViewPr>
  </p:slideViewPr>
  <p:outlineViewPr>
    <p:cViewPr>
      <p:scale>
        <a:sx n="33" d="100"/>
        <a:sy n="33" d="100"/>
      </p:scale>
      <p:origin x="0" y="-126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88351E-0F5F-4E6A-91D9-716272AFDBB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de-CH"/>
        </a:p>
      </dgm:t>
    </dgm:pt>
    <dgm:pt modelId="{681C30CC-76BA-4DF2-8F43-3F26674E483E}">
      <dgm:prSet phldrT="[Text]" custT="1"/>
      <dgm:spPr>
        <a:solidFill>
          <a:srgbClr val="92D050"/>
        </a:solidFill>
      </dgm:spPr>
      <dgm:t>
        <a:bodyPr/>
        <a:lstStyle/>
        <a:p>
          <a:r>
            <a:rPr lang="de-CH" sz="2400" dirty="0"/>
            <a:t>Empfehlung</a:t>
          </a:r>
        </a:p>
      </dgm:t>
    </dgm:pt>
    <dgm:pt modelId="{0B60C559-FAD8-44CD-9156-087FEE2B83CB}" type="parTrans" cxnId="{9F97FD9D-B8D6-4336-B7E4-BEB0301C8E43}">
      <dgm:prSet/>
      <dgm:spPr/>
      <dgm:t>
        <a:bodyPr/>
        <a:lstStyle/>
        <a:p>
          <a:endParaRPr lang="de-CH"/>
        </a:p>
      </dgm:t>
    </dgm:pt>
    <dgm:pt modelId="{2D52C6E4-0912-4B66-B56B-C0B5AC75AFA1}" type="sibTrans" cxnId="{9F97FD9D-B8D6-4336-B7E4-BEB0301C8E43}">
      <dgm:prSet/>
      <dgm:spPr/>
      <dgm:t>
        <a:bodyPr/>
        <a:lstStyle/>
        <a:p>
          <a:endParaRPr lang="de-CH"/>
        </a:p>
      </dgm:t>
    </dgm:pt>
    <dgm:pt modelId="{0238EDF8-CC99-452B-8E0F-4F4E6AD7272D}">
      <dgm:prSet phldrT="[Text]"/>
      <dgm:spPr>
        <a:solidFill>
          <a:schemeClr val="accent6">
            <a:lumMod val="60000"/>
            <a:lumOff val="40000"/>
          </a:schemeClr>
        </a:solidFill>
      </dgm:spPr>
      <dgm:t>
        <a:bodyPr/>
        <a:lstStyle/>
        <a:p>
          <a:r>
            <a:rPr lang="de-CH" dirty="0"/>
            <a:t>Bezirksschule</a:t>
          </a:r>
        </a:p>
      </dgm:t>
    </dgm:pt>
    <dgm:pt modelId="{BA3763F7-8E4A-4222-B45B-052E97461565}" type="parTrans" cxnId="{3249642C-217E-48DA-B91B-2617B27165DC}">
      <dgm:prSet/>
      <dgm:spPr/>
      <dgm:t>
        <a:bodyPr/>
        <a:lstStyle/>
        <a:p>
          <a:endParaRPr lang="de-CH"/>
        </a:p>
      </dgm:t>
    </dgm:pt>
    <dgm:pt modelId="{F54D3F0C-2560-401D-8DE9-2524FE1E59F6}" type="sibTrans" cxnId="{3249642C-217E-48DA-B91B-2617B27165DC}">
      <dgm:prSet/>
      <dgm:spPr/>
      <dgm:t>
        <a:bodyPr/>
        <a:lstStyle/>
        <a:p>
          <a:endParaRPr lang="de-CH"/>
        </a:p>
      </dgm:t>
    </dgm:pt>
    <dgm:pt modelId="{F307B660-1901-465E-BA31-53A1A5AE0DE3}">
      <dgm:prSet phldrT="[Text]"/>
      <dgm:spPr>
        <a:solidFill>
          <a:schemeClr val="accent5">
            <a:lumMod val="50000"/>
          </a:schemeClr>
        </a:solidFill>
      </dgm:spPr>
      <dgm:t>
        <a:bodyPr/>
        <a:lstStyle/>
        <a:p>
          <a:r>
            <a:rPr lang="de-CH" dirty="0"/>
            <a:t>Sekundarschule</a:t>
          </a:r>
        </a:p>
      </dgm:t>
    </dgm:pt>
    <dgm:pt modelId="{CDF3052B-A957-4075-B57F-42E1B6A9A494}" type="parTrans" cxnId="{C28B110C-E404-4BDA-B42C-61D0E5455870}">
      <dgm:prSet/>
      <dgm:spPr/>
      <dgm:t>
        <a:bodyPr/>
        <a:lstStyle/>
        <a:p>
          <a:endParaRPr lang="de-CH"/>
        </a:p>
      </dgm:t>
    </dgm:pt>
    <dgm:pt modelId="{EE3E96FD-3ABF-4A25-9231-EDA8C565BE4A}" type="sibTrans" cxnId="{C28B110C-E404-4BDA-B42C-61D0E5455870}">
      <dgm:prSet/>
      <dgm:spPr/>
      <dgm:t>
        <a:bodyPr/>
        <a:lstStyle/>
        <a:p>
          <a:endParaRPr lang="de-CH"/>
        </a:p>
      </dgm:t>
    </dgm:pt>
    <dgm:pt modelId="{4EB0AAC4-1377-456B-8E70-89EA4BFC9C5E}">
      <dgm:prSet phldrT="[Text]"/>
      <dgm:spPr>
        <a:solidFill>
          <a:srgbClr val="00B0F0"/>
        </a:solidFill>
      </dgm:spPr>
      <dgm:t>
        <a:bodyPr/>
        <a:lstStyle/>
        <a:p>
          <a:r>
            <a:rPr lang="de-CH" dirty="0"/>
            <a:t>Realschule</a:t>
          </a:r>
        </a:p>
      </dgm:t>
    </dgm:pt>
    <dgm:pt modelId="{4E7080D5-6E42-42C6-93E3-E2648AB0BF90}" type="parTrans" cxnId="{0A46A569-909F-498A-AE1D-34ED1D467738}">
      <dgm:prSet/>
      <dgm:spPr/>
      <dgm:t>
        <a:bodyPr/>
        <a:lstStyle/>
        <a:p>
          <a:endParaRPr lang="de-CH"/>
        </a:p>
      </dgm:t>
    </dgm:pt>
    <dgm:pt modelId="{C9D4A312-E406-408E-AC4D-93614569C5E4}" type="sibTrans" cxnId="{0A46A569-909F-498A-AE1D-34ED1D467738}">
      <dgm:prSet/>
      <dgm:spPr/>
      <dgm:t>
        <a:bodyPr/>
        <a:lstStyle/>
        <a:p>
          <a:endParaRPr lang="de-CH"/>
        </a:p>
      </dgm:t>
    </dgm:pt>
    <dgm:pt modelId="{86780648-20CF-4D94-B527-867A28AFFC57}" type="pres">
      <dgm:prSet presAssocID="{7D88351E-0F5F-4E6A-91D9-716272AFDBB4}" presName="Name0" presStyleCnt="0">
        <dgm:presLayoutVars>
          <dgm:chPref val="1"/>
          <dgm:dir/>
          <dgm:animOne val="branch"/>
          <dgm:animLvl val="lvl"/>
          <dgm:resizeHandles val="exact"/>
        </dgm:presLayoutVars>
      </dgm:prSet>
      <dgm:spPr/>
    </dgm:pt>
    <dgm:pt modelId="{8518242D-8FBD-40FA-BD36-A3EB440D5EC9}" type="pres">
      <dgm:prSet presAssocID="{681C30CC-76BA-4DF2-8F43-3F26674E483E}" presName="root1" presStyleCnt="0"/>
      <dgm:spPr/>
    </dgm:pt>
    <dgm:pt modelId="{35C81052-3894-43F9-836C-9D0D5B1F2B3E}" type="pres">
      <dgm:prSet presAssocID="{681C30CC-76BA-4DF2-8F43-3F26674E483E}" presName="LevelOneTextNode" presStyleLbl="node0" presStyleIdx="0" presStyleCnt="1" custAng="5400000" custScaleX="155756" custScaleY="54137" custLinFactX="-4491" custLinFactNeighborX="-100000" custLinFactNeighborY="91">
        <dgm:presLayoutVars>
          <dgm:chPref val="3"/>
        </dgm:presLayoutVars>
      </dgm:prSet>
      <dgm:spPr/>
    </dgm:pt>
    <dgm:pt modelId="{3ECA13CC-128E-404B-8766-97A7D63EECF0}" type="pres">
      <dgm:prSet presAssocID="{681C30CC-76BA-4DF2-8F43-3F26674E483E}" presName="level2hierChild" presStyleCnt="0"/>
      <dgm:spPr/>
    </dgm:pt>
    <dgm:pt modelId="{41A009A4-F074-4C3E-9EAE-4FEBC347699A}" type="pres">
      <dgm:prSet presAssocID="{BA3763F7-8E4A-4222-B45B-052E97461565}" presName="conn2-1" presStyleLbl="parChTrans1D2" presStyleIdx="0" presStyleCnt="3"/>
      <dgm:spPr/>
    </dgm:pt>
    <dgm:pt modelId="{1D21BFFF-DB45-4AF1-9967-24EBA21C7CFA}" type="pres">
      <dgm:prSet presAssocID="{BA3763F7-8E4A-4222-B45B-052E97461565}" presName="connTx" presStyleLbl="parChTrans1D2" presStyleIdx="0" presStyleCnt="3"/>
      <dgm:spPr/>
    </dgm:pt>
    <dgm:pt modelId="{823932C7-7453-493F-BE88-3E12A96A36E0}" type="pres">
      <dgm:prSet presAssocID="{0238EDF8-CC99-452B-8E0F-4F4E6AD7272D}" presName="root2" presStyleCnt="0"/>
      <dgm:spPr/>
    </dgm:pt>
    <dgm:pt modelId="{7E547563-8258-4211-8E2F-EFB2F6C1328D}" type="pres">
      <dgm:prSet presAssocID="{0238EDF8-CC99-452B-8E0F-4F4E6AD7272D}" presName="LevelTwoTextNode" presStyleLbl="node2" presStyleIdx="0" presStyleCnt="3">
        <dgm:presLayoutVars>
          <dgm:chPref val="3"/>
        </dgm:presLayoutVars>
      </dgm:prSet>
      <dgm:spPr/>
    </dgm:pt>
    <dgm:pt modelId="{86FBCB5B-FC5A-462F-AE4F-366FAA3D8041}" type="pres">
      <dgm:prSet presAssocID="{0238EDF8-CC99-452B-8E0F-4F4E6AD7272D}" presName="level3hierChild" presStyleCnt="0"/>
      <dgm:spPr/>
    </dgm:pt>
    <dgm:pt modelId="{12A53AE2-5DD2-4977-8EB8-29D65EDABBB5}" type="pres">
      <dgm:prSet presAssocID="{CDF3052B-A957-4075-B57F-42E1B6A9A494}" presName="conn2-1" presStyleLbl="parChTrans1D2" presStyleIdx="1" presStyleCnt="3"/>
      <dgm:spPr/>
    </dgm:pt>
    <dgm:pt modelId="{807F3F4D-EB84-4A55-9129-34D068F201E7}" type="pres">
      <dgm:prSet presAssocID="{CDF3052B-A957-4075-B57F-42E1B6A9A494}" presName="connTx" presStyleLbl="parChTrans1D2" presStyleIdx="1" presStyleCnt="3"/>
      <dgm:spPr/>
    </dgm:pt>
    <dgm:pt modelId="{1F09483C-54A3-4257-9BD7-B7D069D8C33A}" type="pres">
      <dgm:prSet presAssocID="{F307B660-1901-465E-BA31-53A1A5AE0DE3}" presName="root2" presStyleCnt="0"/>
      <dgm:spPr/>
    </dgm:pt>
    <dgm:pt modelId="{215E184E-248D-4B33-9644-D3E396F0913A}" type="pres">
      <dgm:prSet presAssocID="{F307B660-1901-465E-BA31-53A1A5AE0DE3}" presName="LevelTwoTextNode" presStyleLbl="node2" presStyleIdx="1" presStyleCnt="3">
        <dgm:presLayoutVars>
          <dgm:chPref val="3"/>
        </dgm:presLayoutVars>
      </dgm:prSet>
      <dgm:spPr/>
    </dgm:pt>
    <dgm:pt modelId="{4352E7CC-C04F-4936-88A5-E254360B9E60}" type="pres">
      <dgm:prSet presAssocID="{F307B660-1901-465E-BA31-53A1A5AE0DE3}" presName="level3hierChild" presStyleCnt="0"/>
      <dgm:spPr/>
    </dgm:pt>
    <dgm:pt modelId="{384110A5-D0BB-42B7-A1D0-C1150087D8E0}" type="pres">
      <dgm:prSet presAssocID="{4E7080D5-6E42-42C6-93E3-E2648AB0BF90}" presName="conn2-1" presStyleLbl="parChTrans1D2" presStyleIdx="2" presStyleCnt="3"/>
      <dgm:spPr/>
    </dgm:pt>
    <dgm:pt modelId="{BC81DE6B-D3AE-454A-9AF3-9EDC6157D5D2}" type="pres">
      <dgm:prSet presAssocID="{4E7080D5-6E42-42C6-93E3-E2648AB0BF90}" presName="connTx" presStyleLbl="parChTrans1D2" presStyleIdx="2" presStyleCnt="3"/>
      <dgm:spPr/>
    </dgm:pt>
    <dgm:pt modelId="{AFA648C8-21C1-4C0A-8C91-266208E22412}" type="pres">
      <dgm:prSet presAssocID="{4EB0AAC4-1377-456B-8E70-89EA4BFC9C5E}" presName="root2" presStyleCnt="0"/>
      <dgm:spPr/>
    </dgm:pt>
    <dgm:pt modelId="{4AC4183B-EF62-4848-9774-E2FDAE83677D}" type="pres">
      <dgm:prSet presAssocID="{4EB0AAC4-1377-456B-8E70-89EA4BFC9C5E}" presName="LevelTwoTextNode" presStyleLbl="node2" presStyleIdx="2" presStyleCnt="3">
        <dgm:presLayoutVars>
          <dgm:chPref val="3"/>
        </dgm:presLayoutVars>
      </dgm:prSet>
      <dgm:spPr/>
    </dgm:pt>
    <dgm:pt modelId="{BE1CF6A4-66B4-4F01-8509-D56C4716EC8B}" type="pres">
      <dgm:prSet presAssocID="{4EB0AAC4-1377-456B-8E70-89EA4BFC9C5E}" presName="level3hierChild" presStyleCnt="0"/>
      <dgm:spPr/>
    </dgm:pt>
  </dgm:ptLst>
  <dgm:cxnLst>
    <dgm:cxn modelId="{C28B110C-E404-4BDA-B42C-61D0E5455870}" srcId="{681C30CC-76BA-4DF2-8F43-3F26674E483E}" destId="{F307B660-1901-465E-BA31-53A1A5AE0DE3}" srcOrd="1" destOrd="0" parTransId="{CDF3052B-A957-4075-B57F-42E1B6A9A494}" sibTransId="{EE3E96FD-3ABF-4A25-9231-EDA8C565BE4A}"/>
    <dgm:cxn modelId="{27A6240F-1FCA-4579-B457-DC3A6F402EE8}" type="presOf" srcId="{BA3763F7-8E4A-4222-B45B-052E97461565}" destId="{41A009A4-F074-4C3E-9EAE-4FEBC347699A}" srcOrd="0" destOrd="0" presId="urn:microsoft.com/office/officeart/2008/layout/HorizontalMultiLevelHierarchy"/>
    <dgm:cxn modelId="{6A139E12-6CE6-4C03-892C-23C394196763}" type="presOf" srcId="{CDF3052B-A957-4075-B57F-42E1B6A9A494}" destId="{807F3F4D-EB84-4A55-9129-34D068F201E7}" srcOrd="1" destOrd="0" presId="urn:microsoft.com/office/officeart/2008/layout/HorizontalMultiLevelHierarchy"/>
    <dgm:cxn modelId="{3249642C-217E-48DA-B91B-2617B27165DC}" srcId="{681C30CC-76BA-4DF2-8F43-3F26674E483E}" destId="{0238EDF8-CC99-452B-8E0F-4F4E6AD7272D}" srcOrd="0" destOrd="0" parTransId="{BA3763F7-8E4A-4222-B45B-052E97461565}" sibTransId="{F54D3F0C-2560-401D-8DE9-2524FE1E59F6}"/>
    <dgm:cxn modelId="{52A80537-491F-46C1-9380-625F3EAE002C}" type="presOf" srcId="{CDF3052B-A957-4075-B57F-42E1B6A9A494}" destId="{12A53AE2-5DD2-4977-8EB8-29D65EDABBB5}" srcOrd="0" destOrd="0" presId="urn:microsoft.com/office/officeart/2008/layout/HorizontalMultiLevelHierarchy"/>
    <dgm:cxn modelId="{1268563D-2883-4A64-BDEF-526F4AD329EA}" type="presOf" srcId="{7D88351E-0F5F-4E6A-91D9-716272AFDBB4}" destId="{86780648-20CF-4D94-B527-867A28AFFC57}" srcOrd="0" destOrd="0" presId="urn:microsoft.com/office/officeart/2008/layout/HorizontalMultiLevelHierarchy"/>
    <dgm:cxn modelId="{9ED2FF67-7F38-4626-8943-3B3E7853BC7F}" type="presOf" srcId="{681C30CC-76BA-4DF2-8F43-3F26674E483E}" destId="{35C81052-3894-43F9-836C-9D0D5B1F2B3E}" srcOrd="0" destOrd="0" presId="urn:microsoft.com/office/officeart/2008/layout/HorizontalMultiLevelHierarchy"/>
    <dgm:cxn modelId="{0A46A569-909F-498A-AE1D-34ED1D467738}" srcId="{681C30CC-76BA-4DF2-8F43-3F26674E483E}" destId="{4EB0AAC4-1377-456B-8E70-89EA4BFC9C5E}" srcOrd="2" destOrd="0" parTransId="{4E7080D5-6E42-42C6-93E3-E2648AB0BF90}" sibTransId="{C9D4A312-E406-408E-AC4D-93614569C5E4}"/>
    <dgm:cxn modelId="{69DFEA8E-3438-4F6A-8204-C1EE831A81F8}" type="presOf" srcId="{F307B660-1901-465E-BA31-53A1A5AE0DE3}" destId="{215E184E-248D-4B33-9644-D3E396F0913A}" srcOrd="0" destOrd="0" presId="urn:microsoft.com/office/officeart/2008/layout/HorizontalMultiLevelHierarchy"/>
    <dgm:cxn modelId="{D0E36F9B-E654-4855-8CD1-6842256E490E}" type="presOf" srcId="{0238EDF8-CC99-452B-8E0F-4F4E6AD7272D}" destId="{7E547563-8258-4211-8E2F-EFB2F6C1328D}" srcOrd="0" destOrd="0" presId="urn:microsoft.com/office/officeart/2008/layout/HorizontalMultiLevelHierarchy"/>
    <dgm:cxn modelId="{9F97FD9D-B8D6-4336-B7E4-BEB0301C8E43}" srcId="{7D88351E-0F5F-4E6A-91D9-716272AFDBB4}" destId="{681C30CC-76BA-4DF2-8F43-3F26674E483E}" srcOrd="0" destOrd="0" parTransId="{0B60C559-FAD8-44CD-9156-087FEE2B83CB}" sibTransId="{2D52C6E4-0912-4B66-B56B-C0B5AC75AFA1}"/>
    <dgm:cxn modelId="{8139C0B9-6D7F-415C-9A2C-1233C8267FB6}" type="presOf" srcId="{4E7080D5-6E42-42C6-93E3-E2648AB0BF90}" destId="{384110A5-D0BB-42B7-A1D0-C1150087D8E0}" srcOrd="0" destOrd="0" presId="urn:microsoft.com/office/officeart/2008/layout/HorizontalMultiLevelHierarchy"/>
    <dgm:cxn modelId="{7D8161BA-78B1-42C5-8839-28B20A8C3E2C}" type="presOf" srcId="{BA3763F7-8E4A-4222-B45B-052E97461565}" destId="{1D21BFFF-DB45-4AF1-9967-24EBA21C7CFA}" srcOrd="1" destOrd="0" presId="urn:microsoft.com/office/officeart/2008/layout/HorizontalMultiLevelHierarchy"/>
    <dgm:cxn modelId="{7F0499D6-2DAE-42F4-B0BA-82C9C9004581}" type="presOf" srcId="{4EB0AAC4-1377-456B-8E70-89EA4BFC9C5E}" destId="{4AC4183B-EF62-4848-9774-E2FDAE83677D}" srcOrd="0" destOrd="0" presId="urn:microsoft.com/office/officeart/2008/layout/HorizontalMultiLevelHierarchy"/>
    <dgm:cxn modelId="{663AA1FB-7575-415C-9AE2-22AD7F3A7676}" type="presOf" srcId="{4E7080D5-6E42-42C6-93E3-E2648AB0BF90}" destId="{BC81DE6B-D3AE-454A-9AF3-9EDC6157D5D2}" srcOrd="1" destOrd="0" presId="urn:microsoft.com/office/officeart/2008/layout/HorizontalMultiLevelHierarchy"/>
    <dgm:cxn modelId="{A765BA4B-C19D-4D50-841C-69B79912B53B}" type="presParOf" srcId="{86780648-20CF-4D94-B527-867A28AFFC57}" destId="{8518242D-8FBD-40FA-BD36-A3EB440D5EC9}" srcOrd="0" destOrd="0" presId="urn:microsoft.com/office/officeart/2008/layout/HorizontalMultiLevelHierarchy"/>
    <dgm:cxn modelId="{1331779C-3F06-4408-AC78-86A621CFF61F}" type="presParOf" srcId="{8518242D-8FBD-40FA-BD36-A3EB440D5EC9}" destId="{35C81052-3894-43F9-836C-9D0D5B1F2B3E}" srcOrd="0" destOrd="0" presId="urn:microsoft.com/office/officeart/2008/layout/HorizontalMultiLevelHierarchy"/>
    <dgm:cxn modelId="{5196D342-E688-49ED-888B-84EF19D5F0A2}" type="presParOf" srcId="{8518242D-8FBD-40FA-BD36-A3EB440D5EC9}" destId="{3ECA13CC-128E-404B-8766-97A7D63EECF0}" srcOrd="1" destOrd="0" presId="urn:microsoft.com/office/officeart/2008/layout/HorizontalMultiLevelHierarchy"/>
    <dgm:cxn modelId="{9CC2965B-E12D-4127-AF54-0DFABA3DF5C2}" type="presParOf" srcId="{3ECA13CC-128E-404B-8766-97A7D63EECF0}" destId="{41A009A4-F074-4C3E-9EAE-4FEBC347699A}" srcOrd="0" destOrd="0" presId="urn:microsoft.com/office/officeart/2008/layout/HorizontalMultiLevelHierarchy"/>
    <dgm:cxn modelId="{18684B36-5F3A-4C61-8CBC-3699BF174336}" type="presParOf" srcId="{41A009A4-F074-4C3E-9EAE-4FEBC347699A}" destId="{1D21BFFF-DB45-4AF1-9967-24EBA21C7CFA}" srcOrd="0" destOrd="0" presId="urn:microsoft.com/office/officeart/2008/layout/HorizontalMultiLevelHierarchy"/>
    <dgm:cxn modelId="{234C4019-6776-49E8-801B-B9ED55B89155}" type="presParOf" srcId="{3ECA13CC-128E-404B-8766-97A7D63EECF0}" destId="{823932C7-7453-493F-BE88-3E12A96A36E0}" srcOrd="1" destOrd="0" presId="urn:microsoft.com/office/officeart/2008/layout/HorizontalMultiLevelHierarchy"/>
    <dgm:cxn modelId="{0045B18C-868E-4D35-88C0-FDA8F5B811F6}" type="presParOf" srcId="{823932C7-7453-493F-BE88-3E12A96A36E0}" destId="{7E547563-8258-4211-8E2F-EFB2F6C1328D}" srcOrd="0" destOrd="0" presId="urn:microsoft.com/office/officeart/2008/layout/HorizontalMultiLevelHierarchy"/>
    <dgm:cxn modelId="{CD7C84EA-0B91-424B-92E5-2728ABEBCA02}" type="presParOf" srcId="{823932C7-7453-493F-BE88-3E12A96A36E0}" destId="{86FBCB5B-FC5A-462F-AE4F-366FAA3D8041}" srcOrd="1" destOrd="0" presId="urn:microsoft.com/office/officeart/2008/layout/HorizontalMultiLevelHierarchy"/>
    <dgm:cxn modelId="{FFC0213E-64DE-47EE-88F3-16AC44C6973D}" type="presParOf" srcId="{3ECA13CC-128E-404B-8766-97A7D63EECF0}" destId="{12A53AE2-5DD2-4977-8EB8-29D65EDABBB5}" srcOrd="2" destOrd="0" presId="urn:microsoft.com/office/officeart/2008/layout/HorizontalMultiLevelHierarchy"/>
    <dgm:cxn modelId="{B34ECF2E-20A9-450C-9D1E-642D010C03E2}" type="presParOf" srcId="{12A53AE2-5DD2-4977-8EB8-29D65EDABBB5}" destId="{807F3F4D-EB84-4A55-9129-34D068F201E7}" srcOrd="0" destOrd="0" presId="urn:microsoft.com/office/officeart/2008/layout/HorizontalMultiLevelHierarchy"/>
    <dgm:cxn modelId="{DA97C49E-DE47-4543-98A9-4E436E455214}" type="presParOf" srcId="{3ECA13CC-128E-404B-8766-97A7D63EECF0}" destId="{1F09483C-54A3-4257-9BD7-B7D069D8C33A}" srcOrd="3" destOrd="0" presId="urn:microsoft.com/office/officeart/2008/layout/HorizontalMultiLevelHierarchy"/>
    <dgm:cxn modelId="{844E2D66-404A-498C-B4B1-5B11BDEDD8EE}" type="presParOf" srcId="{1F09483C-54A3-4257-9BD7-B7D069D8C33A}" destId="{215E184E-248D-4B33-9644-D3E396F0913A}" srcOrd="0" destOrd="0" presId="urn:microsoft.com/office/officeart/2008/layout/HorizontalMultiLevelHierarchy"/>
    <dgm:cxn modelId="{DE5A64F1-AA86-4F1A-897C-3DD32FDC1029}" type="presParOf" srcId="{1F09483C-54A3-4257-9BD7-B7D069D8C33A}" destId="{4352E7CC-C04F-4936-88A5-E254360B9E60}" srcOrd="1" destOrd="0" presId="urn:microsoft.com/office/officeart/2008/layout/HorizontalMultiLevelHierarchy"/>
    <dgm:cxn modelId="{DDA4A837-C88D-490F-B31E-2821E50E0879}" type="presParOf" srcId="{3ECA13CC-128E-404B-8766-97A7D63EECF0}" destId="{384110A5-D0BB-42B7-A1D0-C1150087D8E0}" srcOrd="4" destOrd="0" presId="urn:microsoft.com/office/officeart/2008/layout/HorizontalMultiLevelHierarchy"/>
    <dgm:cxn modelId="{4C004F5A-574A-4110-81DB-F323BCF6C121}" type="presParOf" srcId="{384110A5-D0BB-42B7-A1D0-C1150087D8E0}" destId="{BC81DE6B-D3AE-454A-9AF3-9EDC6157D5D2}" srcOrd="0" destOrd="0" presId="urn:microsoft.com/office/officeart/2008/layout/HorizontalMultiLevelHierarchy"/>
    <dgm:cxn modelId="{C3156416-F9DE-47FE-8565-51910F553C9E}" type="presParOf" srcId="{3ECA13CC-128E-404B-8766-97A7D63EECF0}" destId="{AFA648C8-21C1-4C0A-8C91-266208E22412}" srcOrd="5" destOrd="0" presId="urn:microsoft.com/office/officeart/2008/layout/HorizontalMultiLevelHierarchy"/>
    <dgm:cxn modelId="{4FA1D519-3344-41D1-ACB7-2A918C4E0D10}" type="presParOf" srcId="{AFA648C8-21C1-4C0A-8C91-266208E22412}" destId="{4AC4183B-EF62-4848-9774-E2FDAE83677D}" srcOrd="0" destOrd="0" presId="urn:microsoft.com/office/officeart/2008/layout/HorizontalMultiLevelHierarchy"/>
    <dgm:cxn modelId="{4DEE708A-73E9-45BF-A017-0D0EC019BDC3}" type="presParOf" srcId="{AFA648C8-21C1-4C0A-8C91-266208E22412}" destId="{BE1CF6A4-66B4-4F01-8509-D56C4716EC8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110A5-D0BB-42B7-A1D0-C1150087D8E0}">
      <dsp:nvSpPr>
        <dsp:cNvPr id="0" name=""/>
        <dsp:cNvSpPr/>
      </dsp:nvSpPr>
      <dsp:spPr>
        <a:xfrm>
          <a:off x="2072085" y="1803476"/>
          <a:ext cx="1163551" cy="851818"/>
        </a:xfrm>
        <a:custGeom>
          <a:avLst/>
          <a:gdLst/>
          <a:ahLst/>
          <a:cxnLst/>
          <a:rect l="0" t="0" r="0" b="0"/>
          <a:pathLst>
            <a:path>
              <a:moveTo>
                <a:pt x="0" y="0"/>
              </a:moveTo>
              <a:lnTo>
                <a:pt x="581775" y="0"/>
              </a:lnTo>
              <a:lnTo>
                <a:pt x="581775" y="851818"/>
              </a:lnTo>
              <a:lnTo>
                <a:pt x="1163551" y="8518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CH" sz="500" kern="1200"/>
        </a:p>
      </dsp:txBody>
      <dsp:txXfrm>
        <a:off x="2617810" y="2193334"/>
        <a:ext cx="72101" cy="72101"/>
      </dsp:txXfrm>
    </dsp:sp>
    <dsp:sp modelId="{12A53AE2-5DD2-4977-8EB8-29D65EDABBB5}">
      <dsp:nvSpPr>
        <dsp:cNvPr id="0" name=""/>
        <dsp:cNvSpPr/>
      </dsp:nvSpPr>
      <dsp:spPr>
        <a:xfrm>
          <a:off x="2072085" y="1754479"/>
          <a:ext cx="1163551" cy="91440"/>
        </a:xfrm>
        <a:custGeom>
          <a:avLst/>
          <a:gdLst/>
          <a:ahLst/>
          <a:cxnLst/>
          <a:rect l="0" t="0" r="0" b="0"/>
          <a:pathLst>
            <a:path>
              <a:moveTo>
                <a:pt x="0" y="48996"/>
              </a:moveTo>
              <a:lnTo>
                <a:pt x="581775" y="48996"/>
              </a:lnTo>
              <a:lnTo>
                <a:pt x="581775" y="45720"/>
              </a:lnTo>
              <a:lnTo>
                <a:pt x="1163551"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CH" sz="500" kern="1200"/>
        </a:p>
      </dsp:txBody>
      <dsp:txXfrm>
        <a:off x="2624772" y="1771111"/>
        <a:ext cx="58177" cy="58177"/>
      </dsp:txXfrm>
    </dsp:sp>
    <dsp:sp modelId="{41A009A4-F074-4C3E-9EAE-4FEBC347699A}">
      <dsp:nvSpPr>
        <dsp:cNvPr id="0" name=""/>
        <dsp:cNvSpPr/>
      </dsp:nvSpPr>
      <dsp:spPr>
        <a:xfrm>
          <a:off x="2072085" y="945104"/>
          <a:ext cx="1163551" cy="858371"/>
        </a:xfrm>
        <a:custGeom>
          <a:avLst/>
          <a:gdLst/>
          <a:ahLst/>
          <a:cxnLst/>
          <a:rect l="0" t="0" r="0" b="0"/>
          <a:pathLst>
            <a:path>
              <a:moveTo>
                <a:pt x="0" y="858371"/>
              </a:moveTo>
              <a:lnTo>
                <a:pt x="581775" y="858371"/>
              </a:lnTo>
              <a:lnTo>
                <a:pt x="581775" y="0"/>
              </a:lnTo>
              <a:lnTo>
                <a:pt x="116355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CH" sz="500" kern="1200"/>
        </a:p>
      </dsp:txBody>
      <dsp:txXfrm>
        <a:off x="2617713" y="1338142"/>
        <a:ext cx="72295" cy="72295"/>
      </dsp:txXfrm>
    </dsp:sp>
    <dsp:sp modelId="{35C81052-3894-43F9-836C-9D0D5B1F2B3E}">
      <dsp:nvSpPr>
        <dsp:cNvPr id="0" name=""/>
        <dsp:cNvSpPr/>
      </dsp:nvSpPr>
      <dsp:spPr>
        <a:xfrm>
          <a:off x="564766" y="1270731"/>
          <a:ext cx="1949148" cy="1065489"/>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CH" sz="2400" kern="1200" dirty="0"/>
            <a:t>Empfehlung</a:t>
          </a:r>
        </a:p>
      </dsp:txBody>
      <dsp:txXfrm>
        <a:off x="564766" y="1270731"/>
        <a:ext cx="1949148" cy="1065489"/>
      </dsp:txXfrm>
    </dsp:sp>
    <dsp:sp modelId="{7E547563-8258-4211-8E2F-EFB2F6C1328D}">
      <dsp:nvSpPr>
        <dsp:cNvPr id="0" name=""/>
        <dsp:cNvSpPr/>
      </dsp:nvSpPr>
      <dsp:spPr>
        <a:xfrm>
          <a:off x="3235636" y="603066"/>
          <a:ext cx="2243769" cy="684076"/>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de-CH" sz="2700" kern="1200" dirty="0"/>
            <a:t>Bezirksschule</a:t>
          </a:r>
        </a:p>
      </dsp:txBody>
      <dsp:txXfrm>
        <a:off x="3235636" y="603066"/>
        <a:ext cx="2243769" cy="684076"/>
      </dsp:txXfrm>
    </dsp:sp>
    <dsp:sp modelId="{215E184E-248D-4B33-9644-D3E396F0913A}">
      <dsp:nvSpPr>
        <dsp:cNvPr id="0" name=""/>
        <dsp:cNvSpPr/>
      </dsp:nvSpPr>
      <dsp:spPr>
        <a:xfrm>
          <a:off x="3235636" y="1458161"/>
          <a:ext cx="2243769" cy="684076"/>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de-CH" sz="2700" kern="1200" dirty="0"/>
            <a:t>Sekundarschule</a:t>
          </a:r>
        </a:p>
      </dsp:txBody>
      <dsp:txXfrm>
        <a:off x="3235636" y="1458161"/>
        <a:ext cx="2243769" cy="684076"/>
      </dsp:txXfrm>
    </dsp:sp>
    <dsp:sp modelId="{4AC4183B-EF62-4848-9774-E2FDAE83677D}">
      <dsp:nvSpPr>
        <dsp:cNvPr id="0" name=""/>
        <dsp:cNvSpPr/>
      </dsp:nvSpPr>
      <dsp:spPr>
        <a:xfrm>
          <a:off x="3235636" y="2313256"/>
          <a:ext cx="2243769" cy="684076"/>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de-CH" sz="2700" kern="1200" dirty="0"/>
            <a:t>Realschule</a:t>
          </a:r>
        </a:p>
      </dsp:txBody>
      <dsp:txXfrm>
        <a:off x="3235636" y="2313256"/>
        <a:ext cx="2243769" cy="68407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5C72D7-4852-3E49-B5CF-765E972205CB}" type="datetimeFigureOut">
              <a:rPr lang="de-DE" smtClean="0"/>
              <a:t>10.08.21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4D6FD-E803-1847-B161-3C0856F00D6D}" type="slidenum">
              <a:rPr lang="de-DE" smtClean="0"/>
              <a:t>‹Nr.›</a:t>
            </a:fld>
            <a:endParaRPr lang="de-DE"/>
          </a:p>
        </p:txBody>
      </p:sp>
    </p:spTree>
    <p:extLst>
      <p:ext uri="{BB962C8B-B14F-4D97-AF65-F5344CB8AC3E}">
        <p14:creationId xmlns:p14="http://schemas.microsoft.com/office/powerpoint/2010/main" val="1841981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Begrüssung</a:t>
            </a:r>
            <a:endParaRPr lang="de-DE" dirty="0"/>
          </a:p>
          <a:p>
            <a:r>
              <a:rPr lang="de-DE" dirty="0"/>
              <a:t>Lehrpersonen kurz erwähnen und aufstehen lassen</a:t>
            </a:r>
          </a:p>
          <a:p>
            <a:r>
              <a:rPr lang="de-DE" dirty="0"/>
              <a:t>Dank für die gute Zusammenarbeit in der Corona-Zeit</a:t>
            </a:r>
          </a:p>
          <a:p>
            <a:r>
              <a:rPr lang="de-DE" dirty="0"/>
              <a:t>Besonderes Jahr: Letztes Schuljahr an unserer Schule / Jugendfestjahr</a:t>
            </a:r>
          </a:p>
          <a:p>
            <a:r>
              <a:rPr lang="de-DE" dirty="0"/>
              <a:t>Abend zweiteilig</a:t>
            </a:r>
          </a:p>
          <a:p>
            <a:r>
              <a:rPr lang="de-DE" dirty="0" err="1"/>
              <a:t>Powerpointpräsentation</a:t>
            </a:r>
            <a:r>
              <a:rPr lang="de-DE" dirty="0"/>
              <a:t> wird auf Homepage aufgeschaltet werden</a:t>
            </a:r>
          </a:p>
        </p:txBody>
      </p:sp>
      <p:sp>
        <p:nvSpPr>
          <p:cNvPr id="4" name="Foliennummernplatzhalter 3"/>
          <p:cNvSpPr>
            <a:spLocks noGrp="1"/>
          </p:cNvSpPr>
          <p:nvPr>
            <p:ph type="sldNum" sz="quarter" idx="5"/>
          </p:nvPr>
        </p:nvSpPr>
        <p:spPr/>
        <p:txBody>
          <a:bodyPr/>
          <a:lstStyle/>
          <a:p>
            <a:fld id="{7BB4D6FD-E803-1847-B161-3C0856F00D6D}" type="slidenum">
              <a:rPr lang="de-DE" smtClean="0"/>
              <a:t>1</a:t>
            </a:fld>
            <a:endParaRPr lang="de-DE"/>
          </a:p>
        </p:txBody>
      </p:sp>
    </p:spTree>
    <p:extLst>
      <p:ext uri="{BB962C8B-B14F-4D97-AF65-F5344CB8AC3E}">
        <p14:creationId xmlns:p14="http://schemas.microsoft.com/office/powerpoint/2010/main" val="381614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560FD56E-F3FB-4AB1-A7DE-65F82C537D06}" type="slidenum">
              <a:rPr lang="de-DE" smtClean="0"/>
              <a:pPr>
                <a:defRPr/>
              </a:pPr>
              <a:t>24</a:t>
            </a:fld>
            <a:endParaRPr lang="de-DE"/>
          </a:p>
        </p:txBody>
      </p:sp>
    </p:spTree>
    <p:extLst>
      <p:ext uri="{BB962C8B-B14F-4D97-AF65-F5344CB8AC3E}">
        <p14:creationId xmlns:p14="http://schemas.microsoft.com/office/powerpoint/2010/main" val="391918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560FD56E-F3FB-4AB1-A7DE-65F82C537D06}" type="slidenum">
              <a:rPr lang="de-DE" smtClean="0"/>
              <a:pPr>
                <a:defRPr/>
              </a:pPr>
              <a:t>25</a:t>
            </a:fld>
            <a:endParaRPr lang="de-DE"/>
          </a:p>
        </p:txBody>
      </p:sp>
    </p:spTree>
    <p:extLst>
      <p:ext uri="{BB962C8B-B14F-4D97-AF65-F5344CB8AC3E}">
        <p14:creationId xmlns:p14="http://schemas.microsoft.com/office/powerpoint/2010/main" val="3555560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560FD56E-F3FB-4AB1-A7DE-65F82C537D06}" type="slidenum">
              <a:rPr lang="de-DE" smtClean="0"/>
              <a:pPr>
                <a:defRPr/>
              </a:pPr>
              <a:t>26</a:t>
            </a:fld>
            <a:endParaRPr lang="de-DE"/>
          </a:p>
        </p:txBody>
      </p:sp>
    </p:spTree>
    <p:extLst>
      <p:ext uri="{BB962C8B-B14F-4D97-AF65-F5344CB8AC3E}">
        <p14:creationId xmlns:p14="http://schemas.microsoft.com/office/powerpoint/2010/main" val="1177420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560FD56E-F3FB-4AB1-A7DE-65F82C537D06}" type="slidenum">
              <a:rPr lang="de-DE" smtClean="0"/>
              <a:pPr>
                <a:defRPr/>
              </a:pPr>
              <a:t>27</a:t>
            </a:fld>
            <a:endParaRPr lang="de-DE"/>
          </a:p>
        </p:txBody>
      </p:sp>
    </p:spTree>
    <p:extLst>
      <p:ext uri="{BB962C8B-B14F-4D97-AF65-F5344CB8AC3E}">
        <p14:creationId xmlns:p14="http://schemas.microsoft.com/office/powerpoint/2010/main" val="2141501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560FD56E-F3FB-4AB1-A7DE-65F82C537D06}" type="slidenum">
              <a:rPr lang="de-DE" smtClean="0"/>
              <a:pPr>
                <a:defRPr/>
              </a:pPr>
              <a:t>28</a:t>
            </a:fld>
            <a:endParaRPr lang="de-DE"/>
          </a:p>
        </p:txBody>
      </p:sp>
    </p:spTree>
    <p:extLst>
      <p:ext uri="{BB962C8B-B14F-4D97-AF65-F5344CB8AC3E}">
        <p14:creationId xmlns:p14="http://schemas.microsoft.com/office/powerpoint/2010/main" val="51450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BB4D6FD-E803-1847-B161-3C0856F00D6D}" type="slidenum">
              <a:rPr lang="de-DE" smtClean="0"/>
              <a:t>12</a:t>
            </a:fld>
            <a:endParaRPr lang="de-DE"/>
          </a:p>
        </p:txBody>
      </p:sp>
    </p:spTree>
    <p:extLst>
      <p:ext uri="{BB962C8B-B14F-4D97-AF65-F5344CB8AC3E}">
        <p14:creationId xmlns:p14="http://schemas.microsoft.com/office/powerpoint/2010/main" val="866267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Hinweis auf die Broschüre &gt; liegt noch auf!</a:t>
            </a:r>
          </a:p>
        </p:txBody>
      </p:sp>
      <p:sp>
        <p:nvSpPr>
          <p:cNvPr id="4" name="Foliennummernplatzhalter 3"/>
          <p:cNvSpPr>
            <a:spLocks noGrp="1"/>
          </p:cNvSpPr>
          <p:nvPr>
            <p:ph type="sldNum" sz="quarter" idx="10"/>
          </p:nvPr>
        </p:nvSpPr>
        <p:spPr/>
        <p:txBody>
          <a:bodyPr/>
          <a:lstStyle/>
          <a:p>
            <a:pPr>
              <a:defRPr/>
            </a:pPr>
            <a:fld id="{560FD56E-F3FB-4AB1-A7DE-65F82C537D06}" type="slidenum">
              <a:rPr lang="de-DE" smtClean="0"/>
              <a:pPr>
                <a:defRPr/>
              </a:pPr>
              <a:t>17</a:t>
            </a:fld>
            <a:endParaRPr lang="de-DE"/>
          </a:p>
        </p:txBody>
      </p:sp>
    </p:spTree>
    <p:extLst>
      <p:ext uri="{BB962C8B-B14F-4D97-AF65-F5344CB8AC3E}">
        <p14:creationId xmlns:p14="http://schemas.microsoft.com/office/powerpoint/2010/main" val="3288024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16805" indent="-275694" eaLnBrk="0" hangingPunct="0">
              <a:defRPr>
                <a:solidFill>
                  <a:schemeClr val="tx1"/>
                </a:solidFill>
                <a:latin typeface="Arial" charset="0"/>
              </a:defRPr>
            </a:lvl2pPr>
            <a:lvl3pPr marL="1102777" indent="-220556" eaLnBrk="0" hangingPunct="0">
              <a:defRPr>
                <a:solidFill>
                  <a:schemeClr val="tx1"/>
                </a:solidFill>
                <a:latin typeface="Arial" charset="0"/>
              </a:defRPr>
            </a:lvl3pPr>
            <a:lvl4pPr marL="1543887" indent="-220556" eaLnBrk="0" hangingPunct="0">
              <a:defRPr>
                <a:solidFill>
                  <a:schemeClr val="tx1"/>
                </a:solidFill>
                <a:latin typeface="Arial" charset="0"/>
              </a:defRPr>
            </a:lvl4pPr>
            <a:lvl5pPr marL="1984998" indent="-220556" eaLnBrk="0" hangingPunct="0">
              <a:defRPr>
                <a:solidFill>
                  <a:schemeClr val="tx1"/>
                </a:solidFill>
                <a:latin typeface="Arial" charset="0"/>
              </a:defRPr>
            </a:lvl5pPr>
            <a:lvl6pPr marL="2426108" indent="-220556" eaLnBrk="0" fontAlgn="base" hangingPunct="0">
              <a:spcBef>
                <a:spcPct val="0"/>
              </a:spcBef>
              <a:spcAft>
                <a:spcPct val="0"/>
              </a:spcAft>
              <a:defRPr>
                <a:solidFill>
                  <a:schemeClr val="tx1"/>
                </a:solidFill>
                <a:latin typeface="Arial" charset="0"/>
              </a:defRPr>
            </a:lvl6pPr>
            <a:lvl7pPr marL="2867219" indent="-220556" eaLnBrk="0" fontAlgn="base" hangingPunct="0">
              <a:spcBef>
                <a:spcPct val="0"/>
              </a:spcBef>
              <a:spcAft>
                <a:spcPct val="0"/>
              </a:spcAft>
              <a:defRPr>
                <a:solidFill>
                  <a:schemeClr val="tx1"/>
                </a:solidFill>
                <a:latin typeface="Arial" charset="0"/>
              </a:defRPr>
            </a:lvl7pPr>
            <a:lvl8pPr marL="3308330" indent="-220556" eaLnBrk="0" fontAlgn="base" hangingPunct="0">
              <a:spcBef>
                <a:spcPct val="0"/>
              </a:spcBef>
              <a:spcAft>
                <a:spcPct val="0"/>
              </a:spcAft>
              <a:defRPr>
                <a:solidFill>
                  <a:schemeClr val="tx1"/>
                </a:solidFill>
                <a:latin typeface="Arial" charset="0"/>
              </a:defRPr>
            </a:lvl8pPr>
            <a:lvl9pPr marL="3749441" indent="-220556" eaLnBrk="0" fontAlgn="base" hangingPunct="0">
              <a:spcBef>
                <a:spcPct val="0"/>
              </a:spcBef>
              <a:spcAft>
                <a:spcPct val="0"/>
              </a:spcAft>
              <a:defRPr>
                <a:solidFill>
                  <a:schemeClr val="tx1"/>
                </a:solidFill>
                <a:latin typeface="Arial" charset="0"/>
              </a:defRPr>
            </a:lvl9pPr>
          </a:lstStyle>
          <a:p>
            <a:pPr eaLnBrk="1" hangingPunct="1"/>
            <a:fld id="{203BF821-7CEA-4673-8A84-2D435708A855}" type="slidenum">
              <a:rPr lang="de-DE" smtClean="0"/>
              <a:pPr eaLnBrk="1" hangingPunct="1"/>
              <a:t>18</a:t>
            </a:fld>
            <a:endParaRPr lang="de-DE"/>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847741" y="5033965"/>
            <a:ext cx="5438748" cy="4467470"/>
          </a:xfrm>
          <a:noFill/>
        </p:spPr>
        <p:txBody>
          <a:bodyPr/>
          <a:lstStyle/>
          <a:p>
            <a:r>
              <a:rPr lang="de-DE" dirty="0"/>
              <a:t>Der Empfehlungsentscheid</a:t>
            </a:r>
            <a:r>
              <a:rPr lang="de-DE" baseline="0" dirty="0"/>
              <a:t> basiert auf drei </a:t>
            </a:r>
            <a:r>
              <a:rPr lang="de-DE" baseline="0" dirty="0" err="1"/>
              <a:t>Kriterienbereiche</a:t>
            </a:r>
            <a:r>
              <a:rPr lang="de-DE" baseline="0" dirty="0"/>
              <a:t>. Nämlich…</a:t>
            </a:r>
          </a:p>
          <a:p>
            <a:r>
              <a:rPr lang="de-DE" baseline="0" dirty="0"/>
              <a:t>Der Stand in diesen Bereichen wird von den Lehrpersonen und den Eltern eingeschätzt. Und im Gespräch werden die Einschätzungen erläutert.</a:t>
            </a:r>
          </a:p>
          <a:p>
            <a:r>
              <a:rPr lang="de-DE" baseline="0" dirty="0"/>
              <a:t>Was diese Bereiche beinhalten möchte ich Ihnen kurz erläutern.</a:t>
            </a:r>
            <a:endParaRPr lang="de-DE" dirty="0"/>
          </a:p>
        </p:txBody>
      </p:sp>
    </p:spTree>
    <p:extLst>
      <p:ext uri="{BB962C8B-B14F-4D97-AF65-F5344CB8AC3E}">
        <p14:creationId xmlns:p14="http://schemas.microsoft.com/office/powerpoint/2010/main" val="302329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16805" indent="-275694" eaLnBrk="0" hangingPunct="0">
              <a:defRPr>
                <a:solidFill>
                  <a:schemeClr val="tx1"/>
                </a:solidFill>
                <a:latin typeface="Arial" charset="0"/>
              </a:defRPr>
            </a:lvl2pPr>
            <a:lvl3pPr marL="1102777" indent="-220556" eaLnBrk="0" hangingPunct="0">
              <a:defRPr>
                <a:solidFill>
                  <a:schemeClr val="tx1"/>
                </a:solidFill>
                <a:latin typeface="Arial" charset="0"/>
              </a:defRPr>
            </a:lvl3pPr>
            <a:lvl4pPr marL="1543887" indent="-220556" eaLnBrk="0" hangingPunct="0">
              <a:defRPr>
                <a:solidFill>
                  <a:schemeClr val="tx1"/>
                </a:solidFill>
                <a:latin typeface="Arial" charset="0"/>
              </a:defRPr>
            </a:lvl4pPr>
            <a:lvl5pPr marL="1984998" indent="-220556" eaLnBrk="0" hangingPunct="0">
              <a:defRPr>
                <a:solidFill>
                  <a:schemeClr val="tx1"/>
                </a:solidFill>
                <a:latin typeface="Arial" charset="0"/>
              </a:defRPr>
            </a:lvl5pPr>
            <a:lvl6pPr marL="2426108" indent="-220556" eaLnBrk="0" fontAlgn="base" hangingPunct="0">
              <a:spcBef>
                <a:spcPct val="0"/>
              </a:spcBef>
              <a:spcAft>
                <a:spcPct val="0"/>
              </a:spcAft>
              <a:defRPr>
                <a:solidFill>
                  <a:schemeClr val="tx1"/>
                </a:solidFill>
                <a:latin typeface="Arial" charset="0"/>
              </a:defRPr>
            </a:lvl6pPr>
            <a:lvl7pPr marL="2867219" indent="-220556" eaLnBrk="0" fontAlgn="base" hangingPunct="0">
              <a:spcBef>
                <a:spcPct val="0"/>
              </a:spcBef>
              <a:spcAft>
                <a:spcPct val="0"/>
              </a:spcAft>
              <a:defRPr>
                <a:solidFill>
                  <a:schemeClr val="tx1"/>
                </a:solidFill>
                <a:latin typeface="Arial" charset="0"/>
              </a:defRPr>
            </a:lvl7pPr>
            <a:lvl8pPr marL="3308330" indent="-220556" eaLnBrk="0" fontAlgn="base" hangingPunct="0">
              <a:spcBef>
                <a:spcPct val="0"/>
              </a:spcBef>
              <a:spcAft>
                <a:spcPct val="0"/>
              </a:spcAft>
              <a:defRPr>
                <a:solidFill>
                  <a:schemeClr val="tx1"/>
                </a:solidFill>
                <a:latin typeface="Arial" charset="0"/>
              </a:defRPr>
            </a:lvl8pPr>
            <a:lvl9pPr marL="3749441" indent="-220556" eaLnBrk="0" fontAlgn="base" hangingPunct="0">
              <a:spcBef>
                <a:spcPct val="0"/>
              </a:spcBef>
              <a:spcAft>
                <a:spcPct val="0"/>
              </a:spcAft>
              <a:defRPr>
                <a:solidFill>
                  <a:schemeClr val="tx1"/>
                </a:solidFill>
                <a:latin typeface="Arial" charset="0"/>
              </a:defRPr>
            </a:lvl9pPr>
          </a:lstStyle>
          <a:p>
            <a:pPr eaLnBrk="1" hangingPunct="1"/>
            <a:fld id="{95F1FABF-254F-4441-9CD2-8AA237C2E7DA}" type="slidenum">
              <a:rPr lang="de-DE" smtClean="0"/>
              <a:pPr eaLnBrk="1" hangingPunct="1"/>
              <a:t>19</a:t>
            </a:fld>
            <a:endParaRPr lang="de-DE"/>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endParaRPr lang="de-DE" dirty="0"/>
          </a:p>
          <a:p>
            <a:pPr marL="228586" indent="-228586">
              <a:buAutoNum type="alphaLcParenR" startAt="2"/>
            </a:pPr>
            <a:r>
              <a:rPr lang="de-CH" b="1" dirty="0"/>
              <a:t>Schulische Leistungen erläutern: Was</a:t>
            </a:r>
            <a:r>
              <a:rPr lang="de-CH" b="1" baseline="0" dirty="0"/>
              <a:t> </a:t>
            </a:r>
            <a:r>
              <a:rPr lang="de-CH" b="1" baseline="0" dirty="0" err="1"/>
              <a:t>heist</a:t>
            </a:r>
            <a:r>
              <a:rPr lang="de-CH" b="1" baseline="0" dirty="0"/>
              <a:t> gut/ sehr gut/ Genügend</a:t>
            </a:r>
          </a:p>
          <a:p>
            <a:pPr marL="228586" indent="-228586">
              <a:buAutoNum type="alphaLcParenR" startAt="2"/>
            </a:pPr>
            <a:r>
              <a:rPr lang="de-CH" b="1" baseline="0" dirty="0"/>
              <a:t>Kern-/ Erweiterungsfächer</a:t>
            </a:r>
            <a:endParaRPr lang="de-CH" b="1" dirty="0"/>
          </a:p>
          <a:p>
            <a:pPr marL="228586" indent="-228586">
              <a:buAutoNum type="alphaLcParenR" startAt="2"/>
            </a:pPr>
            <a:endParaRPr lang="de-CH" b="1" dirty="0"/>
          </a:p>
          <a:p>
            <a:pPr marL="228586" indent="-228586">
              <a:buAutoNum type="alphaLcParenR" startAt="2"/>
            </a:pPr>
            <a:r>
              <a:rPr lang="de-CH" b="1" dirty="0"/>
              <a:t>Aber! Empfehlung aufgrund der Beurteilung der gesamten geistigen Haltung des Schülers:</a:t>
            </a:r>
            <a:br>
              <a:rPr lang="de-CH" dirty="0"/>
            </a:br>
            <a:br>
              <a:rPr lang="de-CH" dirty="0"/>
            </a:br>
            <a:r>
              <a:rPr lang="de-CH" dirty="0"/>
              <a:t>(Die folgenden Faktoren und Erläuterungen sind eine Auswahl von Argumentationsbeispielen beim Definieren der gesamten geistigen Haltung)</a:t>
            </a:r>
            <a:br>
              <a:rPr lang="de-CH" dirty="0"/>
            </a:br>
            <a:br>
              <a:rPr lang="de-CH" dirty="0"/>
            </a:br>
            <a:endParaRPr lang="de-DE" dirty="0"/>
          </a:p>
        </p:txBody>
      </p:sp>
    </p:spTree>
    <p:extLst>
      <p:ext uri="{BB962C8B-B14F-4D97-AF65-F5344CB8AC3E}">
        <p14:creationId xmlns:p14="http://schemas.microsoft.com/office/powerpoint/2010/main" val="2626467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16805" indent="-275694" eaLnBrk="0" hangingPunct="0">
              <a:defRPr>
                <a:solidFill>
                  <a:schemeClr val="tx1"/>
                </a:solidFill>
                <a:latin typeface="Arial" charset="0"/>
              </a:defRPr>
            </a:lvl2pPr>
            <a:lvl3pPr marL="1102777" indent="-220556" eaLnBrk="0" hangingPunct="0">
              <a:defRPr>
                <a:solidFill>
                  <a:schemeClr val="tx1"/>
                </a:solidFill>
                <a:latin typeface="Arial" charset="0"/>
              </a:defRPr>
            </a:lvl3pPr>
            <a:lvl4pPr marL="1543887" indent="-220556" eaLnBrk="0" hangingPunct="0">
              <a:defRPr>
                <a:solidFill>
                  <a:schemeClr val="tx1"/>
                </a:solidFill>
                <a:latin typeface="Arial" charset="0"/>
              </a:defRPr>
            </a:lvl4pPr>
            <a:lvl5pPr marL="1984998" indent="-220556" eaLnBrk="0" hangingPunct="0">
              <a:defRPr>
                <a:solidFill>
                  <a:schemeClr val="tx1"/>
                </a:solidFill>
                <a:latin typeface="Arial" charset="0"/>
              </a:defRPr>
            </a:lvl5pPr>
            <a:lvl6pPr marL="2426108" indent="-220556" eaLnBrk="0" fontAlgn="base" hangingPunct="0">
              <a:spcBef>
                <a:spcPct val="0"/>
              </a:spcBef>
              <a:spcAft>
                <a:spcPct val="0"/>
              </a:spcAft>
              <a:defRPr>
                <a:solidFill>
                  <a:schemeClr val="tx1"/>
                </a:solidFill>
                <a:latin typeface="Arial" charset="0"/>
              </a:defRPr>
            </a:lvl6pPr>
            <a:lvl7pPr marL="2867219" indent="-220556" eaLnBrk="0" fontAlgn="base" hangingPunct="0">
              <a:spcBef>
                <a:spcPct val="0"/>
              </a:spcBef>
              <a:spcAft>
                <a:spcPct val="0"/>
              </a:spcAft>
              <a:defRPr>
                <a:solidFill>
                  <a:schemeClr val="tx1"/>
                </a:solidFill>
                <a:latin typeface="Arial" charset="0"/>
              </a:defRPr>
            </a:lvl7pPr>
            <a:lvl8pPr marL="3308330" indent="-220556" eaLnBrk="0" fontAlgn="base" hangingPunct="0">
              <a:spcBef>
                <a:spcPct val="0"/>
              </a:spcBef>
              <a:spcAft>
                <a:spcPct val="0"/>
              </a:spcAft>
              <a:defRPr>
                <a:solidFill>
                  <a:schemeClr val="tx1"/>
                </a:solidFill>
                <a:latin typeface="Arial" charset="0"/>
              </a:defRPr>
            </a:lvl8pPr>
            <a:lvl9pPr marL="3749441" indent="-220556" eaLnBrk="0" fontAlgn="base" hangingPunct="0">
              <a:spcBef>
                <a:spcPct val="0"/>
              </a:spcBef>
              <a:spcAft>
                <a:spcPct val="0"/>
              </a:spcAft>
              <a:defRPr>
                <a:solidFill>
                  <a:schemeClr val="tx1"/>
                </a:solidFill>
                <a:latin typeface="Arial" charset="0"/>
              </a:defRPr>
            </a:lvl9pPr>
          </a:lstStyle>
          <a:p>
            <a:pPr eaLnBrk="1" hangingPunct="1"/>
            <a:fld id="{6181815A-E562-4736-A9F4-AFC6E4FD5620}" type="slidenum">
              <a:rPr lang="de-DE" smtClean="0"/>
              <a:pPr eaLnBrk="1" hangingPunct="1"/>
              <a:t>20</a:t>
            </a:fld>
            <a:endParaRPr lang="de-DE"/>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marL="457172" lvl="1"/>
            <a:r>
              <a:rPr lang="de-CH" b="1" dirty="0"/>
              <a:t>Arbeitshaltung </a:t>
            </a:r>
            <a:r>
              <a:rPr lang="de-CH" b="0" dirty="0"/>
              <a:t>Wie</a:t>
            </a:r>
            <a:r>
              <a:rPr lang="de-CH" b="0" baseline="0" dirty="0"/>
              <a:t> organisiert lernt der </a:t>
            </a:r>
            <a:r>
              <a:rPr lang="de-CH" b="0" baseline="0" dirty="0" err="1"/>
              <a:t>Sch</a:t>
            </a:r>
            <a:r>
              <a:rPr lang="de-CH" b="0" baseline="0" dirty="0"/>
              <a:t>? Wie steht es um die Zuverlässigkeit? Erledigung von Hausaufgaben. Lernt jemand aus eigenem Antrieb? Minimalismus?</a:t>
            </a:r>
            <a:endParaRPr lang="de-CH" b="0" dirty="0"/>
          </a:p>
          <a:p>
            <a:pPr marL="457172" lvl="1"/>
            <a:endParaRPr lang="de-CH" dirty="0"/>
          </a:p>
          <a:p>
            <a:pPr marL="457172" lvl="1"/>
            <a:r>
              <a:rPr lang="de-CH" b="1" dirty="0"/>
              <a:t>Selbständigkeit</a:t>
            </a:r>
          </a:p>
          <a:p>
            <a:pPr lvl="1"/>
            <a:r>
              <a:rPr lang="de-CH" dirty="0"/>
              <a:t>Arbeitet der Schüler selbständig?</a:t>
            </a:r>
            <a:r>
              <a:rPr lang="de-CH" baseline="0" dirty="0"/>
              <a:t> Wie stark ist er auf die Hilfe der LP angewiesen. </a:t>
            </a:r>
            <a:r>
              <a:rPr lang="de-CH" dirty="0"/>
              <a:t>Besteht beim Schüler die Bereitschaft, in der Schule verpassten Stoff (z. B. nach einer Krankheit) gründlich nachzuarbeiten.</a:t>
            </a:r>
            <a:br>
              <a:rPr lang="de-CH" dirty="0"/>
            </a:br>
            <a:br>
              <a:rPr lang="de-CH" dirty="0"/>
            </a:br>
            <a:r>
              <a:rPr lang="de-CH" b="1" dirty="0"/>
              <a:t>Konzentrationsfähigkeit:</a:t>
            </a:r>
            <a:br>
              <a:rPr lang="de-CH" dirty="0"/>
            </a:br>
            <a:r>
              <a:rPr lang="de-CH" dirty="0"/>
              <a:t>Kann der Schüler über eine längere Zeit an der gleichen Arbeit bleiben? Wie leicht lässt er sich von seinem Nachbarn, von seinen Geschwistern, von Geräuschen drinnen oder draussen ablenken? </a:t>
            </a:r>
            <a:br>
              <a:rPr lang="de-CH" dirty="0"/>
            </a:br>
            <a:br>
              <a:rPr lang="de-CH" dirty="0"/>
            </a:br>
            <a:endParaRPr lang="de-CH" dirty="0"/>
          </a:p>
          <a:p>
            <a:pPr lvl="1"/>
            <a:r>
              <a:rPr lang="de-CH" b="1" dirty="0"/>
              <a:t>Problemlösefähigkeit:</a:t>
            </a:r>
            <a:br>
              <a:rPr lang="de-CH" dirty="0"/>
            </a:br>
            <a:r>
              <a:rPr lang="de-CH" dirty="0"/>
              <a:t>Ist der SuS  fähig Probleme zu erkennen/ verstehen?</a:t>
            </a:r>
            <a:r>
              <a:rPr lang="de-CH" baseline="0" dirty="0"/>
              <a:t> Hat er Strategien, wie man Problemlösungen sucht? Weiss er sich dabei selber zu helfen?</a:t>
            </a:r>
            <a:endParaRPr lang="de-CH" dirty="0"/>
          </a:p>
          <a:p>
            <a:pPr marL="457172" lvl="1"/>
            <a:br>
              <a:rPr lang="de-CH" dirty="0"/>
            </a:br>
            <a:r>
              <a:rPr lang="de-CH" b="1" dirty="0"/>
              <a:t>Auffassungsgabe:</a:t>
            </a:r>
            <a:br>
              <a:rPr lang="de-CH" dirty="0"/>
            </a:br>
            <a:r>
              <a:rPr lang="de-CH" dirty="0"/>
              <a:t>Wie schnell versteht ein Schüler Sachverhalte? Schnelles</a:t>
            </a:r>
            <a:r>
              <a:rPr lang="de-CH" baseline="0" dirty="0"/>
              <a:t> Erkennen von Sachverhalten?</a:t>
            </a:r>
            <a:endParaRPr lang="de-CH" dirty="0"/>
          </a:p>
          <a:p>
            <a:pPr marL="457172" lvl="1"/>
            <a:r>
              <a:rPr lang="de-CH" dirty="0"/>
              <a:t>Kann der Schüler rasch umdenken? Kann er z. B. ein Lesestück in den wesentlichen Punkten zusammenfassen, mit anderen Geschichten vergleichen.</a:t>
            </a:r>
            <a:br>
              <a:rPr lang="de-CH" dirty="0"/>
            </a:br>
            <a:br>
              <a:rPr lang="de-CH" dirty="0"/>
            </a:br>
            <a:endParaRPr lang="de-CH" dirty="0"/>
          </a:p>
          <a:p>
            <a:pPr lvl="1"/>
            <a:r>
              <a:rPr lang="de-CH" b="1" dirty="0"/>
              <a:t>Flexibilität- und Anpassungsfähigkeit:</a:t>
            </a:r>
          </a:p>
          <a:p>
            <a:pPr lvl="1"/>
            <a:r>
              <a:rPr lang="de-CH" dirty="0"/>
              <a:t>Bei</a:t>
            </a:r>
            <a:r>
              <a:rPr lang="de-CH" baseline="0" dirty="0"/>
              <a:t> </a:t>
            </a:r>
            <a:r>
              <a:rPr lang="de-CH" dirty="0"/>
              <a:t>Textaufgaben in der Mathematik mit verschiedenen Aufgabenstellungen gleiche Lösungswege erkennen? Ist er fähig, nach eigenen Lösungsmöglichkeiten zu suchen? Kann er sein Wissen auch in veränderten Aufgabenstellungen anwenden (</a:t>
            </a:r>
            <a:r>
              <a:rPr lang="de-CH" dirty="0" err="1"/>
              <a:t>Wissentransfer</a:t>
            </a:r>
            <a:r>
              <a:rPr lang="de-CH" dirty="0"/>
              <a:t>/ Repetitives Wissen)?</a:t>
            </a:r>
            <a:br>
              <a:rPr lang="de-CH" dirty="0"/>
            </a:br>
            <a:r>
              <a:rPr lang="de-CH" dirty="0"/>
              <a:t>Wie schnell passt sich der Schüler an eine neue Situation an, wie schnell kann er sich in einer neuen Situation zurechtfinden? </a:t>
            </a:r>
          </a:p>
          <a:p>
            <a:pPr lvl="1"/>
            <a:r>
              <a:rPr lang="de-CH" b="1" dirty="0"/>
              <a:t>Fachlehrersystem/</a:t>
            </a:r>
            <a:r>
              <a:rPr lang="de-CH" b="1" baseline="0" dirty="0"/>
              <a:t> Wechselnde Bezugspersonen</a:t>
            </a:r>
          </a:p>
          <a:p>
            <a:pPr lvl="1"/>
            <a:endParaRPr lang="de-CH" baseline="0" dirty="0"/>
          </a:p>
          <a:p>
            <a:pPr lvl="1"/>
            <a:r>
              <a:rPr lang="de-CH" baseline="0" dirty="0"/>
              <a:t>Stufenspezifische Anforderungen/ Eigenheiten werden nachher beim Vorstellen der OS-Stufen erläutert.</a:t>
            </a:r>
            <a:br>
              <a:rPr lang="de-CH" dirty="0"/>
            </a:br>
            <a:endParaRPr lang="de-DE" dirty="0"/>
          </a:p>
        </p:txBody>
      </p:sp>
    </p:spTree>
    <p:extLst>
      <p:ext uri="{BB962C8B-B14F-4D97-AF65-F5344CB8AC3E}">
        <p14:creationId xmlns:p14="http://schemas.microsoft.com/office/powerpoint/2010/main" val="3518484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57172" lvl="1"/>
            <a:r>
              <a:rPr lang="de-CH" b="1" dirty="0"/>
              <a:t>Lerninteresse/ Motivation:</a:t>
            </a:r>
            <a:br>
              <a:rPr lang="de-CH" dirty="0"/>
            </a:br>
            <a:r>
              <a:rPr lang="de-CH" dirty="0"/>
              <a:t>Wie gross ist die Bereitschaft des Schülers zu lernen? Ist er bereit, sich auch einmal über das Geforderte hinaus mit einem Thema zu beschäftigen? Nimmt er Korrekturen auf, und versucht er, bei einer nächsten Arbeit Fehler zu vermeiden? Wie gross ist sein Durchhaltewille bei einer schwierigen Arbeit?</a:t>
            </a:r>
          </a:p>
          <a:p>
            <a:pPr marL="457172" lvl="1"/>
            <a:r>
              <a:rPr lang="de-CH" dirty="0"/>
              <a:t>Wie geht der Schüler an eine Arbeit heran? Muss er immer wieder aufgefordert werden, an der Arbeit zu bleiben? Erledigt er die Arbeit sofort, oder zögert er sie immer wieder hinaus? Lernt er gern/ aus eigenem Interesse? Gibt er sich rasch mit wenig zufrieden?</a:t>
            </a:r>
          </a:p>
          <a:p>
            <a:pPr lvl="1"/>
            <a:endParaRPr lang="de-CH" b="1" dirty="0"/>
          </a:p>
          <a:p>
            <a:pPr lvl="1"/>
            <a:r>
              <a:rPr lang="de-CH" b="1" dirty="0"/>
              <a:t>Selbstsicherheit</a:t>
            </a:r>
            <a:br>
              <a:rPr lang="de-CH" dirty="0"/>
            </a:br>
            <a:r>
              <a:rPr lang="de-CH" dirty="0"/>
              <a:t>Trauen wir einem Kind zu sich in einem neuen, ev.</a:t>
            </a:r>
            <a:r>
              <a:rPr lang="de-CH" baseline="0" dirty="0"/>
              <a:t> grösseren Umfeld zu behaupten? In einer Klasse in der es viele starke Schüler hat?</a:t>
            </a:r>
          </a:p>
          <a:p>
            <a:pPr lvl="1"/>
            <a:r>
              <a:rPr lang="de-CH" baseline="0" dirty="0"/>
              <a:t>Wie reagiert das Kind, wenn es nicht mehr bei den Besten ist?</a:t>
            </a:r>
            <a:endParaRPr lang="de-CH" dirty="0"/>
          </a:p>
          <a:p>
            <a:pPr lvl="1"/>
            <a:endParaRPr lang="de-CH" b="1" dirty="0"/>
          </a:p>
          <a:p>
            <a:pPr lvl="1"/>
            <a:r>
              <a:rPr lang="de-CH" b="1" dirty="0"/>
              <a:t>Ausgeglichenheit</a:t>
            </a:r>
            <a:br>
              <a:rPr lang="de-CH" dirty="0"/>
            </a:br>
            <a:r>
              <a:rPr lang="de-CH" dirty="0"/>
              <a:t>Sind</a:t>
            </a:r>
            <a:r>
              <a:rPr lang="de-CH" baseline="0" dirty="0"/>
              <a:t> die Leistungen konstant? Wie reagiert ein Schüler auf Widerstand, auf Misserfolg, auf soziale oder seelische Einflüsse?</a:t>
            </a:r>
          </a:p>
          <a:p>
            <a:pPr lvl="1"/>
            <a:r>
              <a:rPr lang="de-CH" dirty="0"/>
              <a:t>Wie reagiert er auf Rückschläge/ Kritik?</a:t>
            </a:r>
          </a:p>
          <a:p>
            <a:pPr lvl="1"/>
            <a:endParaRPr lang="de-CH" dirty="0"/>
          </a:p>
          <a:p>
            <a:pPr lvl="1"/>
            <a:r>
              <a:rPr lang="de-CH" b="1" dirty="0"/>
              <a:t>Belastbarkeit</a:t>
            </a:r>
            <a:br>
              <a:rPr lang="de-CH" dirty="0"/>
            </a:br>
            <a:r>
              <a:rPr lang="de-CH" dirty="0"/>
              <a:t>Zeitliches Engagement, viele Hausaufgaben, Umgang mit Stressmomenten (Häufung von Prüfungen): </a:t>
            </a:r>
          </a:p>
          <a:p>
            <a:pPr lvl="1"/>
            <a:endParaRPr lang="de-CH" dirty="0"/>
          </a:p>
          <a:p>
            <a:pPr lvl="1"/>
            <a:r>
              <a:rPr lang="de-CH" b="1" dirty="0"/>
              <a:t>Geduld – Stress/ Zuversicht</a:t>
            </a:r>
          </a:p>
          <a:p>
            <a:pPr lvl="1"/>
            <a:endParaRPr lang="de-CH" dirty="0"/>
          </a:p>
          <a:p>
            <a:pPr lvl="1"/>
            <a:r>
              <a:rPr lang="de-CH" b="1" dirty="0"/>
              <a:t>Reife</a:t>
            </a:r>
            <a:r>
              <a:rPr lang="de-CH" dirty="0"/>
              <a:t> hängt stark mit obigen emotionalen Fähigkeiten zusammen</a:t>
            </a:r>
          </a:p>
          <a:p>
            <a:pPr lvl="1"/>
            <a:endParaRPr lang="de-CH" dirty="0"/>
          </a:p>
          <a:p>
            <a:pPr lvl="1"/>
            <a:r>
              <a:rPr lang="de-CH" b="1" dirty="0"/>
              <a:t>Reserven/ Leistungsgrenzen</a:t>
            </a:r>
          </a:p>
          <a:p>
            <a:pPr lvl="1"/>
            <a:r>
              <a:rPr lang="de-CH" dirty="0"/>
              <a:t>Scheint uns ein Schüler bereits auf dem letzten Zacken? Trauen wir ihm zu, dass er nötigenfalls auch noch etwas</a:t>
            </a:r>
            <a:r>
              <a:rPr lang="de-CH" baseline="0" dirty="0"/>
              <a:t> zulegen, einen Gang hinaufschalten kann.</a:t>
            </a:r>
          </a:p>
          <a:p>
            <a:pPr lvl="1"/>
            <a:endParaRPr lang="de-CH" dirty="0"/>
          </a:p>
          <a:p>
            <a:pPr lvl="1"/>
            <a:r>
              <a:rPr lang="de-CH" b="1" dirty="0"/>
              <a:t>Leistungskonstanz/ Ausgeglichenheit</a:t>
            </a:r>
            <a:br>
              <a:rPr lang="de-CH" dirty="0"/>
            </a:br>
            <a:r>
              <a:rPr lang="de-CH" dirty="0"/>
              <a:t>Sind die Leistungen des Schülers über das ganze Jahr hinweg gleichmässig oder schwankend? Befindet er sich in allen Fächern ungefähr auf dem gleichen Leistungsstand, oder hat er Schwächen in einem der Hauptfächer? Wie reagiert er auf Rückschläge/ Kritik?</a:t>
            </a:r>
          </a:p>
          <a:p>
            <a:pPr lvl="1"/>
            <a:endParaRPr lang="de-CH" dirty="0"/>
          </a:p>
          <a:p>
            <a:pPr lvl="1"/>
            <a:endParaRPr lang="de-CH" dirty="0"/>
          </a:p>
          <a:p>
            <a:pPr lvl="1"/>
            <a:r>
              <a:rPr lang="de-CH" sz="1600" b="1" dirty="0"/>
              <a:t>Zur Aufnahme (in eine bestimmte Stufe) werden SuS empfohlen, deren Verbleib in der oberen Schulstufe aus guten Gründen erwartet werden kann!</a:t>
            </a:r>
          </a:p>
          <a:p>
            <a:br>
              <a:rPr lang="de-CH" dirty="0"/>
            </a:br>
            <a:endParaRPr lang="de-CH" dirty="0"/>
          </a:p>
        </p:txBody>
      </p:sp>
      <p:sp>
        <p:nvSpPr>
          <p:cNvPr id="4" name="Foliennummernplatzhalter 3"/>
          <p:cNvSpPr>
            <a:spLocks noGrp="1"/>
          </p:cNvSpPr>
          <p:nvPr>
            <p:ph type="sldNum" sz="quarter" idx="10"/>
          </p:nvPr>
        </p:nvSpPr>
        <p:spPr/>
        <p:txBody>
          <a:bodyPr/>
          <a:lstStyle/>
          <a:p>
            <a:pPr>
              <a:defRPr/>
            </a:pPr>
            <a:fld id="{560FD56E-F3FB-4AB1-A7DE-65F82C537D06}" type="slidenum">
              <a:rPr lang="de-DE" smtClean="0"/>
              <a:pPr>
                <a:defRPr/>
              </a:pPr>
              <a:t>21</a:t>
            </a:fld>
            <a:endParaRPr lang="de-DE"/>
          </a:p>
        </p:txBody>
      </p:sp>
    </p:spTree>
    <p:extLst>
      <p:ext uri="{BB962C8B-B14F-4D97-AF65-F5344CB8AC3E}">
        <p14:creationId xmlns:p14="http://schemas.microsoft.com/office/powerpoint/2010/main" val="2947256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1"/>
            <a:r>
              <a:rPr lang="de-CH" sz="1600" dirty="0"/>
              <a:t>Zur prüfungsfreien Aufnahme werden Schüler empfohlen, deren Verbleib in der oberen Schulstufe aus guten Gründen erwartet werden darf.</a:t>
            </a:r>
            <a:br>
              <a:rPr lang="de-CH" sz="1600" dirty="0"/>
            </a:br>
            <a:endParaRPr lang="de-CH" sz="1600" dirty="0"/>
          </a:p>
          <a:p>
            <a:pPr lvl="1"/>
            <a:r>
              <a:rPr lang="de-CH" sz="1600" dirty="0"/>
              <a:t>Spezielle für Aussengemeinden mit Integration:</a:t>
            </a:r>
          </a:p>
          <a:p>
            <a:pPr lvl="1"/>
            <a:r>
              <a:rPr lang="de-CH" sz="1600" dirty="0"/>
              <a:t>Kindern mit Lernzielbefreiungen</a:t>
            </a:r>
            <a:r>
              <a:rPr lang="de-CH" sz="1600" baseline="0" dirty="0"/>
              <a:t> / Individuellen Lernzielen werden bei uns in der Kleinklasse gefördert!</a:t>
            </a:r>
            <a:endParaRPr lang="de-CH" sz="1600" dirty="0"/>
          </a:p>
        </p:txBody>
      </p:sp>
      <p:sp>
        <p:nvSpPr>
          <p:cNvPr id="4" name="Foliennummernplatzhalter 3"/>
          <p:cNvSpPr>
            <a:spLocks noGrp="1"/>
          </p:cNvSpPr>
          <p:nvPr>
            <p:ph type="sldNum" sz="quarter" idx="10"/>
          </p:nvPr>
        </p:nvSpPr>
        <p:spPr/>
        <p:txBody>
          <a:bodyPr/>
          <a:lstStyle/>
          <a:p>
            <a:pPr>
              <a:defRPr/>
            </a:pPr>
            <a:fld id="{560FD56E-F3FB-4AB1-A7DE-65F82C537D06}" type="slidenum">
              <a:rPr lang="de-DE" smtClean="0"/>
              <a:pPr>
                <a:defRPr/>
              </a:pPr>
              <a:t>22</a:t>
            </a:fld>
            <a:endParaRPr lang="de-DE"/>
          </a:p>
        </p:txBody>
      </p:sp>
    </p:spTree>
    <p:extLst>
      <p:ext uri="{BB962C8B-B14F-4D97-AF65-F5344CB8AC3E}">
        <p14:creationId xmlns:p14="http://schemas.microsoft.com/office/powerpoint/2010/main" val="631973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560FD56E-F3FB-4AB1-A7DE-65F82C537D06}" type="slidenum">
              <a:rPr lang="de-DE" smtClean="0"/>
              <a:pPr>
                <a:defRPr/>
              </a:pPr>
              <a:t>23</a:t>
            </a:fld>
            <a:endParaRPr lang="de-DE"/>
          </a:p>
        </p:txBody>
      </p:sp>
    </p:spTree>
    <p:extLst>
      <p:ext uri="{BB962C8B-B14F-4D97-AF65-F5344CB8AC3E}">
        <p14:creationId xmlns:p14="http://schemas.microsoft.com/office/powerpoint/2010/main" val="3625317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4BDDD-27D4-4549-8D37-08445F29618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99E6220-9697-774B-8707-99356DFE36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3A3CA55-05B8-AC40-9B6E-DDBF3A78DB57}"/>
              </a:ext>
            </a:extLst>
          </p:cNvPr>
          <p:cNvSpPr>
            <a:spLocks noGrp="1"/>
          </p:cNvSpPr>
          <p:nvPr>
            <p:ph type="dt" sz="half" idx="10"/>
          </p:nvPr>
        </p:nvSpPr>
        <p:spPr/>
        <p:txBody>
          <a:bodyPr/>
          <a:lstStyle/>
          <a:p>
            <a:fld id="{9B564E9F-A948-8F40-99F7-1165715B8EFB}" type="datetimeFigureOut">
              <a:rPr lang="de-DE" smtClean="0"/>
              <a:t>10.08.21</a:t>
            </a:fld>
            <a:endParaRPr lang="de-DE"/>
          </a:p>
        </p:txBody>
      </p:sp>
      <p:sp>
        <p:nvSpPr>
          <p:cNvPr id="5" name="Fußzeilenplatzhalter 4">
            <a:extLst>
              <a:ext uri="{FF2B5EF4-FFF2-40B4-BE49-F238E27FC236}">
                <a16:creationId xmlns:a16="http://schemas.microsoft.com/office/drawing/2014/main" id="{E31D6950-2E64-1B42-98E6-D024C77A0B8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53BFE3-7DB1-F344-A203-7D5A9C7C899D}"/>
              </a:ext>
            </a:extLst>
          </p:cNvPr>
          <p:cNvSpPr>
            <a:spLocks noGrp="1"/>
          </p:cNvSpPr>
          <p:nvPr>
            <p:ph type="sldNum" sz="quarter" idx="12"/>
          </p:nvPr>
        </p:nvSpPr>
        <p:spPr/>
        <p:txBody>
          <a:bodyPr/>
          <a:lstStyle/>
          <a:p>
            <a:fld id="{7A3966D1-1F9C-3247-8D30-AB2497ED5072}" type="slidenum">
              <a:rPr lang="de-DE" smtClean="0"/>
              <a:t>‹Nr.›</a:t>
            </a:fld>
            <a:endParaRPr lang="de-DE"/>
          </a:p>
        </p:txBody>
      </p:sp>
    </p:spTree>
    <p:extLst>
      <p:ext uri="{BB962C8B-B14F-4D97-AF65-F5344CB8AC3E}">
        <p14:creationId xmlns:p14="http://schemas.microsoft.com/office/powerpoint/2010/main" val="418308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01051-6EEB-D043-8ACA-3A34F4FAB94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78FC20F-17E7-774C-8301-F51AAEAEC171}"/>
              </a:ext>
            </a:extLst>
          </p:cNvPr>
          <p:cNvSpPr>
            <a:spLocks noGrp="1"/>
          </p:cNvSpPr>
          <p:nvPr>
            <p:ph type="body" orient="vert" idx="1"/>
          </p:nvPr>
        </p:nvSpPr>
        <p:spPr/>
        <p:txBody>
          <a:bodyPr vert="eaVert"/>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52231AB8-2561-BC4D-B297-B92D1D0C2F38}"/>
              </a:ext>
            </a:extLst>
          </p:cNvPr>
          <p:cNvSpPr>
            <a:spLocks noGrp="1"/>
          </p:cNvSpPr>
          <p:nvPr>
            <p:ph type="dt" sz="half" idx="10"/>
          </p:nvPr>
        </p:nvSpPr>
        <p:spPr/>
        <p:txBody>
          <a:bodyPr/>
          <a:lstStyle/>
          <a:p>
            <a:fld id="{9B564E9F-A948-8F40-99F7-1165715B8EFB}" type="datetimeFigureOut">
              <a:rPr lang="de-DE" smtClean="0"/>
              <a:t>10.08.21</a:t>
            </a:fld>
            <a:endParaRPr lang="de-DE"/>
          </a:p>
        </p:txBody>
      </p:sp>
      <p:sp>
        <p:nvSpPr>
          <p:cNvPr id="5" name="Fußzeilenplatzhalter 4">
            <a:extLst>
              <a:ext uri="{FF2B5EF4-FFF2-40B4-BE49-F238E27FC236}">
                <a16:creationId xmlns:a16="http://schemas.microsoft.com/office/drawing/2014/main" id="{E6F7951D-9469-6D41-BE57-CF3B044A0E9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E7F5ADD-AA31-0F46-90B2-78D324695A0B}"/>
              </a:ext>
            </a:extLst>
          </p:cNvPr>
          <p:cNvSpPr>
            <a:spLocks noGrp="1"/>
          </p:cNvSpPr>
          <p:nvPr>
            <p:ph type="sldNum" sz="quarter" idx="12"/>
          </p:nvPr>
        </p:nvSpPr>
        <p:spPr/>
        <p:txBody>
          <a:bodyPr/>
          <a:lstStyle/>
          <a:p>
            <a:fld id="{7A3966D1-1F9C-3247-8D30-AB2497ED5072}" type="slidenum">
              <a:rPr lang="de-DE" smtClean="0"/>
              <a:t>‹Nr.›</a:t>
            </a:fld>
            <a:endParaRPr lang="de-DE"/>
          </a:p>
        </p:txBody>
      </p:sp>
    </p:spTree>
    <p:extLst>
      <p:ext uri="{BB962C8B-B14F-4D97-AF65-F5344CB8AC3E}">
        <p14:creationId xmlns:p14="http://schemas.microsoft.com/office/powerpoint/2010/main" val="1392161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0CEED7A-264A-6D49-9E9E-A47DC78B40E6}"/>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C1C57DC-73AD-B144-BED2-BB8A7445E254}"/>
              </a:ext>
            </a:extLst>
          </p:cNvPr>
          <p:cNvSpPr>
            <a:spLocks noGrp="1"/>
          </p:cNvSpPr>
          <p:nvPr>
            <p:ph type="body" orient="vert" idx="1"/>
          </p:nvPr>
        </p:nvSpPr>
        <p:spPr>
          <a:xfrm>
            <a:off x="838200" y="365125"/>
            <a:ext cx="7734300" cy="5811838"/>
          </a:xfrm>
        </p:spPr>
        <p:txBody>
          <a:bodyPr vert="eaVert"/>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A78B125C-DB62-1C4F-BC26-EA7A75555337}"/>
              </a:ext>
            </a:extLst>
          </p:cNvPr>
          <p:cNvSpPr>
            <a:spLocks noGrp="1"/>
          </p:cNvSpPr>
          <p:nvPr>
            <p:ph type="dt" sz="half" idx="10"/>
          </p:nvPr>
        </p:nvSpPr>
        <p:spPr/>
        <p:txBody>
          <a:bodyPr/>
          <a:lstStyle/>
          <a:p>
            <a:fld id="{9B564E9F-A948-8F40-99F7-1165715B8EFB}" type="datetimeFigureOut">
              <a:rPr lang="de-DE" smtClean="0"/>
              <a:t>10.08.21</a:t>
            </a:fld>
            <a:endParaRPr lang="de-DE"/>
          </a:p>
        </p:txBody>
      </p:sp>
      <p:sp>
        <p:nvSpPr>
          <p:cNvPr id="5" name="Fußzeilenplatzhalter 4">
            <a:extLst>
              <a:ext uri="{FF2B5EF4-FFF2-40B4-BE49-F238E27FC236}">
                <a16:creationId xmlns:a16="http://schemas.microsoft.com/office/drawing/2014/main" id="{5459611D-18CF-1B44-BC0B-10D54718CB9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2E2A2D2-1C2F-494E-B6D9-EF521C13B7C0}"/>
              </a:ext>
            </a:extLst>
          </p:cNvPr>
          <p:cNvSpPr>
            <a:spLocks noGrp="1"/>
          </p:cNvSpPr>
          <p:nvPr>
            <p:ph type="sldNum" sz="quarter" idx="12"/>
          </p:nvPr>
        </p:nvSpPr>
        <p:spPr/>
        <p:txBody>
          <a:bodyPr/>
          <a:lstStyle/>
          <a:p>
            <a:fld id="{7A3966D1-1F9C-3247-8D30-AB2497ED5072}" type="slidenum">
              <a:rPr lang="de-DE" smtClean="0"/>
              <a:t>‹Nr.›</a:t>
            </a:fld>
            <a:endParaRPr lang="de-DE"/>
          </a:p>
        </p:txBody>
      </p:sp>
    </p:spTree>
    <p:extLst>
      <p:ext uri="{BB962C8B-B14F-4D97-AF65-F5344CB8AC3E}">
        <p14:creationId xmlns:p14="http://schemas.microsoft.com/office/powerpoint/2010/main" val="181536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9B51AA-BFA3-4441-9D1D-9A1AB80E2EA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AAD64F8-746E-2C46-A385-5747A41AFFAE}"/>
              </a:ext>
            </a:extLst>
          </p:cNvPr>
          <p:cNvSpPr>
            <a:spLocks noGrp="1"/>
          </p:cNvSpPr>
          <p:nvPr>
            <p:ph idx="1"/>
          </p:nvPr>
        </p:nvSpPr>
        <p:spPr/>
        <p:txBody>
          <a:body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B43A3133-BF8F-1E49-B82A-F30146DAAC94}"/>
              </a:ext>
            </a:extLst>
          </p:cNvPr>
          <p:cNvSpPr>
            <a:spLocks noGrp="1"/>
          </p:cNvSpPr>
          <p:nvPr>
            <p:ph type="dt" sz="half" idx="10"/>
          </p:nvPr>
        </p:nvSpPr>
        <p:spPr/>
        <p:txBody>
          <a:bodyPr/>
          <a:lstStyle/>
          <a:p>
            <a:fld id="{9B564E9F-A948-8F40-99F7-1165715B8EFB}" type="datetimeFigureOut">
              <a:rPr lang="de-DE" smtClean="0"/>
              <a:t>10.08.21</a:t>
            </a:fld>
            <a:endParaRPr lang="de-DE"/>
          </a:p>
        </p:txBody>
      </p:sp>
      <p:sp>
        <p:nvSpPr>
          <p:cNvPr id="5" name="Fußzeilenplatzhalter 4">
            <a:extLst>
              <a:ext uri="{FF2B5EF4-FFF2-40B4-BE49-F238E27FC236}">
                <a16:creationId xmlns:a16="http://schemas.microsoft.com/office/drawing/2014/main" id="{F2666627-1A63-444F-BA44-F2589CAC0D3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CD73FC8-4720-E949-B014-C67BA71D7CCE}"/>
              </a:ext>
            </a:extLst>
          </p:cNvPr>
          <p:cNvSpPr>
            <a:spLocks noGrp="1"/>
          </p:cNvSpPr>
          <p:nvPr>
            <p:ph type="sldNum" sz="quarter" idx="12"/>
          </p:nvPr>
        </p:nvSpPr>
        <p:spPr/>
        <p:txBody>
          <a:bodyPr/>
          <a:lstStyle/>
          <a:p>
            <a:fld id="{7A3966D1-1F9C-3247-8D30-AB2497ED5072}" type="slidenum">
              <a:rPr lang="de-DE" smtClean="0"/>
              <a:t>‹Nr.›</a:t>
            </a:fld>
            <a:endParaRPr lang="de-DE"/>
          </a:p>
        </p:txBody>
      </p:sp>
    </p:spTree>
    <p:extLst>
      <p:ext uri="{BB962C8B-B14F-4D97-AF65-F5344CB8AC3E}">
        <p14:creationId xmlns:p14="http://schemas.microsoft.com/office/powerpoint/2010/main" val="3163171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61C37B-A2E1-8247-AA08-903E0317746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1E737BF-067B-4646-82C2-BAE863CB6B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91D0C4B7-650B-C442-B439-2D0766DC99C7}"/>
              </a:ext>
            </a:extLst>
          </p:cNvPr>
          <p:cNvSpPr>
            <a:spLocks noGrp="1"/>
          </p:cNvSpPr>
          <p:nvPr>
            <p:ph type="dt" sz="half" idx="10"/>
          </p:nvPr>
        </p:nvSpPr>
        <p:spPr/>
        <p:txBody>
          <a:bodyPr/>
          <a:lstStyle/>
          <a:p>
            <a:fld id="{9B564E9F-A948-8F40-99F7-1165715B8EFB}" type="datetimeFigureOut">
              <a:rPr lang="de-DE" smtClean="0"/>
              <a:t>10.08.21</a:t>
            </a:fld>
            <a:endParaRPr lang="de-DE"/>
          </a:p>
        </p:txBody>
      </p:sp>
      <p:sp>
        <p:nvSpPr>
          <p:cNvPr id="5" name="Fußzeilenplatzhalter 4">
            <a:extLst>
              <a:ext uri="{FF2B5EF4-FFF2-40B4-BE49-F238E27FC236}">
                <a16:creationId xmlns:a16="http://schemas.microsoft.com/office/drawing/2014/main" id="{1EECA815-98DE-864E-9F5E-0925DFA256A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9FDF774-5321-A043-B423-7FF33D3E7008}"/>
              </a:ext>
            </a:extLst>
          </p:cNvPr>
          <p:cNvSpPr>
            <a:spLocks noGrp="1"/>
          </p:cNvSpPr>
          <p:nvPr>
            <p:ph type="sldNum" sz="quarter" idx="12"/>
          </p:nvPr>
        </p:nvSpPr>
        <p:spPr/>
        <p:txBody>
          <a:bodyPr/>
          <a:lstStyle/>
          <a:p>
            <a:fld id="{7A3966D1-1F9C-3247-8D30-AB2497ED5072}" type="slidenum">
              <a:rPr lang="de-DE" smtClean="0"/>
              <a:t>‹Nr.›</a:t>
            </a:fld>
            <a:endParaRPr lang="de-DE"/>
          </a:p>
        </p:txBody>
      </p:sp>
    </p:spTree>
    <p:extLst>
      <p:ext uri="{BB962C8B-B14F-4D97-AF65-F5344CB8AC3E}">
        <p14:creationId xmlns:p14="http://schemas.microsoft.com/office/powerpoint/2010/main" val="414151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39788C-E05B-B44E-8B43-E4C0B08ECAC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C631B28-F1B3-5E40-9FF8-01CF0D0A1485}"/>
              </a:ext>
            </a:extLst>
          </p:cNvPr>
          <p:cNvSpPr>
            <a:spLocks noGrp="1"/>
          </p:cNvSpPr>
          <p:nvPr>
            <p:ph sz="half" idx="1"/>
          </p:nvPr>
        </p:nvSpPr>
        <p:spPr>
          <a:xfrm>
            <a:off x="838200" y="1825625"/>
            <a:ext cx="5181600" cy="4351338"/>
          </a:xfrm>
        </p:spPr>
        <p:txBody>
          <a:bodyPr/>
          <a:lstStyle/>
          <a:p>
            <a:r>
              <a:rPr lang="de-DE"/>
              <a:t>Mastertextformat bearbeiten
Zweite Ebene
Dritte Ebene
Vierte Ebene
Fünfte Ebene</a:t>
            </a:r>
          </a:p>
        </p:txBody>
      </p:sp>
      <p:sp>
        <p:nvSpPr>
          <p:cNvPr id="4" name="Inhaltsplatzhalter 3">
            <a:extLst>
              <a:ext uri="{FF2B5EF4-FFF2-40B4-BE49-F238E27FC236}">
                <a16:creationId xmlns:a16="http://schemas.microsoft.com/office/drawing/2014/main" id="{C3E8619B-6EB5-EA4C-B780-8C5103CBF3B8}"/>
              </a:ext>
            </a:extLst>
          </p:cNvPr>
          <p:cNvSpPr>
            <a:spLocks noGrp="1"/>
          </p:cNvSpPr>
          <p:nvPr>
            <p:ph sz="half" idx="2"/>
          </p:nvPr>
        </p:nvSpPr>
        <p:spPr>
          <a:xfrm>
            <a:off x="6172200" y="1825625"/>
            <a:ext cx="5181600" cy="4351338"/>
          </a:xfrm>
        </p:spPr>
        <p:txBody>
          <a:body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E7C8AE4D-6507-9647-BE5D-355756E07AD6}"/>
              </a:ext>
            </a:extLst>
          </p:cNvPr>
          <p:cNvSpPr>
            <a:spLocks noGrp="1"/>
          </p:cNvSpPr>
          <p:nvPr>
            <p:ph type="dt" sz="half" idx="10"/>
          </p:nvPr>
        </p:nvSpPr>
        <p:spPr/>
        <p:txBody>
          <a:bodyPr/>
          <a:lstStyle/>
          <a:p>
            <a:fld id="{9B564E9F-A948-8F40-99F7-1165715B8EFB}" type="datetimeFigureOut">
              <a:rPr lang="de-DE" smtClean="0"/>
              <a:t>10.08.21</a:t>
            </a:fld>
            <a:endParaRPr lang="de-DE"/>
          </a:p>
        </p:txBody>
      </p:sp>
      <p:sp>
        <p:nvSpPr>
          <p:cNvPr id="6" name="Fußzeilenplatzhalter 5">
            <a:extLst>
              <a:ext uri="{FF2B5EF4-FFF2-40B4-BE49-F238E27FC236}">
                <a16:creationId xmlns:a16="http://schemas.microsoft.com/office/drawing/2014/main" id="{96BB9169-70A8-C94E-A2E3-36F8CD728A8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4D40C89-BAFD-1C40-945D-CFA8D5BF7355}"/>
              </a:ext>
            </a:extLst>
          </p:cNvPr>
          <p:cNvSpPr>
            <a:spLocks noGrp="1"/>
          </p:cNvSpPr>
          <p:nvPr>
            <p:ph type="sldNum" sz="quarter" idx="12"/>
          </p:nvPr>
        </p:nvSpPr>
        <p:spPr/>
        <p:txBody>
          <a:bodyPr/>
          <a:lstStyle/>
          <a:p>
            <a:fld id="{7A3966D1-1F9C-3247-8D30-AB2497ED5072}" type="slidenum">
              <a:rPr lang="de-DE" smtClean="0"/>
              <a:t>‹Nr.›</a:t>
            </a:fld>
            <a:endParaRPr lang="de-DE"/>
          </a:p>
        </p:txBody>
      </p:sp>
    </p:spTree>
    <p:extLst>
      <p:ext uri="{BB962C8B-B14F-4D97-AF65-F5344CB8AC3E}">
        <p14:creationId xmlns:p14="http://schemas.microsoft.com/office/powerpoint/2010/main" val="237269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DC8BF4-641C-8E41-8087-EAE11B7AD15D}"/>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0ED6D55-63EC-2B44-A997-34CC290398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e-DE"/>
              <a:t>Mastertextformat bearbeiten
Zweite Ebene
Dritte Ebene
Vierte Ebene
Fünfte Ebene</a:t>
            </a:r>
          </a:p>
        </p:txBody>
      </p:sp>
      <p:sp>
        <p:nvSpPr>
          <p:cNvPr id="4" name="Inhaltsplatzhalter 3">
            <a:extLst>
              <a:ext uri="{FF2B5EF4-FFF2-40B4-BE49-F238E27FC236}">
                <a16:creationId xmlns:a16="http://schemas.microsoft.com/office/drawing/2014/main" id="{2840EE33-6779-F74D-88CB-3E05B7C68B17}"/>
              </a:ext>
            </a:extLst>
          </p:cNvPr>
          <p:cNvSpPr>
            <a:spLocks noGrp="1"/>
          </p:cNvSpPr>
          <p:nvPr>
            <p:ph sz="half" idx="2"/>
          </p:nvPr>
        </p:nvSpPr>
        <p:spPr>
          <a:xfrm>
            <a:off x="839788" y="2505075"/>
            <a:ext cx="5157787" cy="3684588"/>
          </a:xfrm>
        </p:spPr>
        <p:txBody>
          <a:bodyPr/>
          <a:lstStyle/>
          <a:p>
            <a:r>
              <a:rPr lang="de-DE"/>
              <a:t>Mastertextformat bearbeiten
Zweite Ebene
Dritte Ebene
Vierte Ebene
Fünfte Ebene</a:t>
            </a:r>
          </a:p>
        </p:txBody>
      </p:sp>
      <p:sp>
        <p:nvSpPr>
          <p:cNvPr id="5" name="Textplatzhalter 4">
            <a:extLst>
              <a:ext uri="{FF2B5EF4-FFF2-40B4-BE49-F238E27FC236}">
                <a16:creationId xmlns:a16="http://schemas.microsoft.com/office/drawing/2014/main" id="{06FB926B-5678-5541-A84E-41DA7CAC03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e-DE"/>
              <a:t>Mastertextformat bearbeiten
Zweite Ebene
Dritte Ebene
Vierte Ebene
Fünfte Ebene</a:t>
            </a:r>
          </a:p>
        </p:txBody>
      </p:sp>
      <p:sp>
        <p:nvSpPr>
          <p:cNvPr id="6" name="Inhaltsplatzhalter 5">
            <a:extLst>
              <a:ext uri="{FF2B5EF4-FFF2-40B4-BE49-F238E27FC236}">
                <a16:creationId xmlns:a16="http://schemas.microsoft.com/office/drawing/2014/main" id="{3EF3A281-5C95-F647-94BE-C651CE014502}"/>
              </a:ext>
            </a:extLst>
          </p:cNvPr>
          <p:cNvSpPr>
            <a:spLocks noGrp="1"/>
          </p:cNvSpPr>
          <p:nvPr>
            <p:ph sz="quarter" idx="4"/>
          </p:nvPr>
        </p:nvSpPr>
        <p:spPr>
          <a:xfrm>
            <a:off x="6172200" y="2505075"/>
            <a:ext cx="5183188" cy="3684588"/>
          </a:xfrm>
        </p:spPr>
        <p:txBody>
          <a:bodyPr/>
          <a:lstStyle/>
          <a:p>
            <a:r>
              <a:rPr lang="de-DE"/>
              <a:t>Mastertextformat bearbeiten
Zweite Ebene
Dritte Ebene
Vierte Ebene
Fünfte Ebene</a:t>
            </a:r>
          </a:p>
        </p:txBody>
      </p:sp>
      <p:sp>
        <p:nvSpPr>
          <p:cNvPr id="7" name="Datumsplatzhalter 6">
            <a:extLst>
              <a:ext uri="{FF2B5EF4-FFF2-40B4-BE49-F238E27FC236}">
                <a16:creationId xmlns:a16="http://schemas.microsoft.com/office/drawing/2014/main" id="{881A9022-D30E-C242-93F1-B79C72D88C27}"/>
              </a:ext>
            </a:extLst>
          </p:cNvPr>
          <p:cNvSpPr>
            <a:spLocks noGrp="1"/>
          </p:cNvSpPr>
          <p:nvPr>
            <p:ph type="dt" sz="half" idx="10"/>
          </p:nvPr>
        </p:nvSpPr>
        <p:spPr/>
        <p:txBody>
          <a:bodyPr/>
          <a:lstStyle/>
          <a:p>
            <a:fld id="{9B564E9F-A948-8F40-99F7-1165715B8EFB}" type="datetimeFigureOut">
              <a:rPr lang="de-DE" smtClean="0"/>
              <a:t>10.08.21</a:t>
            </a:fld>
            <a:endParaRPr lang="de-DE"/>
          </a:p>
        </p:txBody>
      </p:sp>
      <p:sp>
        <p:nvSpPr>
          <p:cNvPr id="8" name="Fußzeilenplatzhalter 7">
            <a:extLst>
              <a:ext uri="{FF2B5EF4-FFF2-40B4-BE49-F238E27FC236}">
                <a16:creationId xmlns:a16="http://schemas.microsoft.com/office/drawing/2014/main" id="{F0651221-2DD0-EA48-A02D-C9FF32E092F7}"/>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2BBC812-F9A6-F642-8E8C-0A5B12186711}"/>
              </a:ext>
            </a:extLst>
          </p:cNvPr>
          <p:cNvSpPr>
            <a:spLocks noGrp="1"/>
          </p:cNvSpPr>
          <p:nvPr>
            <p:ph type="sldNum" sz="quarter" idx="12"/>
          </p:nvPr>
        </p:nvSpPr>
        <p:spPr/>
        <p:txBody>
          <a:bodyPr/>
          <a:lstStyle/>
          <a:p>
            <a:fld id="{7A3966D1-1F9C-3247-8D30-AB2497ED5072}" type="slidenum">
              <a:rPr lang="de-DE" smtClean="0"/>
              <a:t>‹Nr.›</a:t>
            </a:fld>
            <a:endParaRPr lang="de-DE"/>
          </a:p>
        </p:txBody>
      </p:sp>
    </p:spTree>
    <p:extLst>
      <p:ext uri="{BB962C8B-B14F-4D97-AF65-F5344CB8AC3E}">
        <p14:creationId xmlns:p14="http://schemas.microsoft.com/office/powerpoint/2010/main" val="3080313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191DD6-2152-2D41-9828-7EA61E5D7AD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42966C7-8553-0A47-818E-9D88060230E7}"/>
              </a:ext>
            </a:extLst>
          </p:cNvPr>
          <p:cNvSpPr>
            <a:spLocks noGrp="1"/>
          </p:cNvSpPr>
          <p:nvPr>
            <p:ph type="dt" sz="half" idx="10"/>
          </p:nvPr>
        </p:nvSpPr>
        <p:spPr/>
        <p:txBody>
          <a:bodyPr/>
          <a:lstStyle/>
          <a:p>
            <a:fld id="{9B564E9F-A948-8F40-99F7-1165715B8EFB}" type="datetimeFigureOut">
              <a:rPr lang="de-DE" smtClean="0"/>
              <a:t>10.08.21</a:t>
            </a:fld>
            <a:endParaRPr lang="de-DE"/>
          </a:p>
        </p:txBody>
      </p:sp>
      <p:sp>
        <p:nvSpPr>
          <p:cNvPr id="4" name="Fußzeilenplatzhalter 3">
            <a:extLst>
              <a:ext uri="{FF2B5EF4-FFF2-40B4-BE49-F238E27FC236}">
                <a16:creationId xmlns:a16="http://schemas.microsoft.com/office/drawing/2014/main" id="{F73DBF42-4EDE-944E-84A0-0466D5F6629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C083B03-D747-D143-B921-95C8985A8269}"/>
              </a:ext>
            </a:extLst>
          </p:cNvPr>
          <p:cNvSpPr>
            <a:spLocks noGrp="1"/>
          </p:cNvSpPr>
          <p:nvPr>
            <p:ph type="sldNum" sz="quarter" idx="12"/>
          </p:nvPr>
        </p:nvSpPr>
        <p:spPr/>
        <p:txBody>
          <a:bodyPr/>
          <a:lstStyle/>
          <a:p>
            <a:fld id="{7A3966D1-1F9C-3247-8D30-AB2497ED5072}" type="slidenum">
              <a:rPr lang="de-DE" smtClean="0"/>
              <a:t>‹Nr.›</a:t>
            </a:fld>
            <a:endParaRPr lang="de-DE"/>
          </a:p>
        </p:txBody>
      </p:sp>
    </p:spTree>
    <p:extLst>
      <p:ext uri="{BB962C8B-B14F-4D97-AF65-F5344CB8AC3E}">
        <p14:creationId xmlns:p14="http://schemas.microsoft.com/office/powerpoint/2010/main" val="3556872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4804426-4E31-404C-B070-2BF2A2676980}"/>
              </a:ext>
            </a:extLst>
          </p:cNvPr>
          <p:cNvSpPr>
            <a:spLocks noGrp="1"/>
          </p:cNvSpPr>
          <p:nvPr>
            <p:ph type="dt" sz="half" idx="10"/>
          </p:nvPr>
        </p:nvSpPr>
        <p:spPr/>
        <p:txBody>
          <a:bodyPr/>
          <a:lstStyle/>
          <a:p>
            <a:fld id="{9B564E9F-A948-8F40-99F7-1165715B8EFB}" type="datetimeFigureOut">
              <a:rPr lang="de-DE" smtClean="0"/>
              <a:t>10.08.21</a:t>
            </a:fld>
            <a:endParaRPr lang="de-DE"/>
          </a:p>
        </p:txBody>
      </p:sp>
      <p:sp>
        <p:nvSpPr>
          <p:cNvPr id="3" name="Fußzeilenplatzhalter 2">
            <a:extLst>
              <a:ext uri="{FF2B5EF4-FFF2-40B4-BE49-F238E27FC236}">
                <a16:creationId xmlns:a16="http://schemas.microsoft.com/office/drawing/2014/main" id="{0B6F0F52-917E-524E-8C63-340554EAEBD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9D4036F4-B70C-FF49-B323-32A9A87C7634}"/>
              </a:ext>
            </a:extLst>
          </p:cNvPr>
          <p:cNvSpPr>
            <a:spLocks noGrp="1"/>
          </p:cNvSpPr>
          <p:nvPr>
            <p:ph type="sldNum" sz="quarter" idx="12"/>
          </p:nvPr>
        </p:nvSpPr>
        <p:spPr/>
        <p:txBody>
          <a:bodyPr/>
          <a:lstStyle/>
          <a:p>
            <a:fld id="{7A3966D1-1F9C-3247-8D30-AB2497ED5072}" type="slidenum">
              <a:rPr lang="de-DE" smtClean="0"/>
              <a:t>‹Nr.›</a:t>
            </a:fld>
            <a:endParaRPr lang="de-DE"/>
          </a:p>
        </p:txBody>
      </p:sp>
    </p:spTree>
    <p:extLst>
      <p:ext uri="{BB962C8B-B14F-4D97-AF65-F5344CB8AC3E}">
        <p14:creationId xmlns:p14="http://schemas.microsoft.com/office/powerpoint/2010/main" val="2072217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B0386-EEBE-3049-ABD4-D59B94F4684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47ABC8E0-ACC3-CB40-8561-2DAC03EEA0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de-DE"/>
              <a:t>Mastertextformat bearbeiten
Zweite Ebene
Dritte Ebene
Vierte Ebene
Fünfte Ebene</a:t>
            </a:r>
          </a:p>
        </p:txBody>
      </p:sp>
      <p:sp>
        <p:nvSpPr>
          <p:cNvPr id="4" name="Textplatzhalter 3">
            <a:extLst>
              <a:ext uri="{FF2B5EF4-FFF2-40B4-BE49-F238E27FC236}">
                <a16:creationId xmlns:a16="http://schemas.microsoft.com/office/drawing/2014/main" id="{E9D19DF2-E076-F344-959D-A264887365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9BD28DED-1B0E-6147-9662-6C3609D84EC4}"/>
              </a:ext>
            </a:extLst>
          </p:cNvPr>
          <p:cNvSpPr>
            <a:spLocks noGrp="1"/>
          </p:cNvSpPr>
          <p:nvPr>
            <p:ph type="dt" sz="half" idx="10"/>
          </p:nvPr>
        </p:nvSpPr>
        <p:spPr/>
        <p:txBody>
          <a:bodyPr/>
          <a:lstStyle/>
          <a:p>
            <a:fld id="{9B564E9F-A948-8F40-99F7-1165715B8EFB}" type="datetimeFigureOut">
              <a:rPr lang="de-DE" smtClean="0"/>
              <a:t>10.08.21</a:t>
            </a:fld>
            <a:endParaRPr lang="de-DE"/>
          </a:p>
        </p:txBody>
      </p:sp>
      <p:sp>
        <p:nvSpPr>
          <p:cNvPr id="6" name="Fußzeilenplatzhalter 5">
            <a:extLst>
              <a:ext uri="{FF2B5EF4-FFF2-40B4-BE49-F238E27FC236}">
                <a16:creationId xmlns:a16="http://schemas.microsoft.com/office/drawing/2014/main" id="{632B1877-0084-4349-A939-3E0707E83EB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F6FC413-1579-2C4D-93D6-53C1267CCCA1}"/>
              </a:ext>
            </a:extLst>
          </p:cNvPr>
          <p:cNvSpPr>
            <a:spLocks noGrp="1"/>
          </p:cNvSpPr>
          <p:nvPr>
            <p:ph type="sldNum" sz="quarter" idx="12"/>
          </p:nvPr>
        </p:nvSpPr>
        <p:spPr/>
        <p:txBody>
          <a:bodyPr/>
          <a:lstStyle/>
          <a:p>
            <a:fld id="{7A3966D1-1F9C-3247-8D30-AB2497ED5072}" type="slidenum">
              <a:rPr lang="de-DE" smtClean="0"/>
              <a:t>‹Nr.›</a:t>
            </a:fld>
            <a:endParaRPr lang="de-DE"/>
          </a:p>
        </p:txBody>
      </p:sp>
    </p:spTree>
    <p:extLst>
      <p:ext uri="{BB962C8B-B14F-4D97-AF65-F5344CB8AC3E}">
        <p14:creationId xmlns:p14="http://schemas.microsoft.com/office/powerpoint/2010/main" val="3316878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FD59F-D8ED-9B44-ACD6-A0A167E201D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ECB0EDC-F123-E44B-A781-7E32CE9F63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4C489BC-1F44-FF46-B8C5-29FC8ABE4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74B9C94C-8759-5445-A862-C4BD91CB70D4}"/>
              </a:ext>
            </a:extLst>
          </p:cNvPr>
          <p:cNvSpPr>
            <a:spLocks noGrp="1"/>
          </p:cNvSpPr>
          <p:nvPr>
            <p:ph type="dt" sz="half" idx="10"/>
          </p:nvPr>
        </p:nvSpPr>
        <p:spPr/>
        <p:txBody>
          <a:bodyPr/>
          <a:lstStyle/>
          <a:p>
            <a:fld id="{9B564E9F-A948-8F40-99F7-1165715B8EFB}" type="datetimeFigureOut">
              <a:rPr lang="de-DE" smtClean="0"/>
              <a:t>10.08.21</a:t>
            </a:fld>
            <a:endParaRPr lang="de-DE"/>
          </a:p>
        </p:txBody>
      </p:sp>
      <p:sp>
        <p:nvSpPr>
          <p:cNvPr id="6" name="Fußzeilenplatzhalter 5">
            <a:extLst>
              <a:ext uri="{FF2B5EF4-FFF2-40B4-BE49-F238E27FC236}">
                <a16:creationId xmlns:a16="http://schemas.microsoft.com/office/drawing/2014/main" id="{6FC1778A-1B4C-DE42-8C87-419B6324FB1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37CC434-313A-0E4A-94CF-CB75540F69AC}"/>
              </a:ext>
            </a:extLst>
          </p:cNvPr>
          <p:cNvSpPr>
            <a:spLocks noGrp="1"/>
          </p:cNvSpPr>
          <p:nvPr>
            <p:ph type="sldNum" sz="quarter" idx="12"/>
          </p:nvPr>
        </p:nvSpPr>
        <p:spPr/>
        <p:txBody>
          <a:bodyPr/>
          <a:lstStyle/>
          <a:p>
            <a:fld id="{7A3966D1-1F9C-3247-8D30-AB2497ED5072}" type="slidenum">
              <a:rPr lang="de-DE" smtClean="0"/>
              <a:t>‹Nr.›</a:t>
            </a:fld>
            <a:endParaRPr lang="de-DE"/>
          </a:p>
        </p:txBody>
      </p:sp>
    </p:spTree>
    <p:extLst>
      <p:ext uri="{BB962C8B-B14F-4D97-AF65-F5344CB8AC3E}">
        <p14:creationId xmlns:p14="http://schemas.microsoft.com/office/powerpoint/2010/main" val="3215241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6D2D18F-D6C4-BC42-98A8-CFAB6B496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CEA5A69-7672-4F4B-88B4-542A24CF12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EC0B3D5C-71CE-FF48-8557-B227E29230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64E9F-A948-8F40-99F7-1165715B8EFB}" type="datetimeFigureOut">
              <a:rPr lang="de-DE" smtClean="0"/>
              <a:t>10.08.21</a:t>
            </a:fld>
            <a:endParaRPr lang="de-DE"/>
          </a:p>
        </p:txBody>
      </p:sp>
      <p:sp>
        <p:nvSpPr>
          <p:cNvPr id="5" name="Fußzeilenplatzhalter 4">
            <a:extLst>
              <a:ext uri="{FF2B5EF4-FFF2-40B4-BE49-F238E27FC236}">
                <a16:creationId xmlns:a16="http://schemas.microsoft.com/office/drawing/2014/main" id="{DF2EA398-8AF6-7A4A-8225-46FD6D7A3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B3AFA2F1-E649-204D-BD99-406CE6117E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3966D1-1F9C-3247-8D30-AB2497ED5072}" type="slidenum">
              <a:rPr lang="de-DE" smtClean="0"/>
              <a:t>‹Nr.›</a:t>
            </a:fld>
            <a:endParaRPr lang="de-DE"/>
          </a:p>
        </p:txBody>
      </p:sp>
    </p:spTree>
    <p:extLst>
      <p:ext uri="{BB962C8B-B14F-4D97-AF65-F5344CB8AC3E}">
        <p14:creationId xmlns:p14="http://schemas.microsoft.com/office/powerpoint/2010/main" val="75416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de.dreamstime.com/stockfoto-stapel-der-schuhe-image2056810" TargetMode="External"/><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google.ch/url?sa=i&amp;rct=j&amp;q=&amp;esrc=s&amp;source=images&amp;cd=&amp;ved=0ahUKEwikt8q6tprNAhWTzRoKHce-As8QjRwIBw&amp;url=http://www.mut-macher-buch.de/&amp;bvm=bv.124088155,d.d2s&amp;psig=AFQjCNGzprZKtD6FMPdhGTA714szltjT3w&amp;ust=1465543831277823" TargetMode="External"/><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google.ch/url?sa=i&amp;rct=j&amp;q=&amp;esrc=s&amp;source=images&amp;cd=&amp;cad=rja&amp;uact=8&amp;ved=0CAcQjRxqFQoTCNCvy-ubhcYCFcwWLAodvQkA5g&amp;url=http://de.dreamstime.com/illustration/schulzeugnis.html&amp;ei=ojl4VdDWKsytsAG9k4CwDg&amp;bvm=bv.95039771,d.bGg&amp;psig=AFQjCNFcmEvt_jSbinlPHsfJuu8khZiOVQ&amp;ust=1434028812714538" TargetMode="External"/><Relationship Id="rId5" Type="http://schemas.openxmlformats.org/officeDocument/2006/relationships/image" Target="../media/image7.png"/><Relationship Id="rId10" Type="http://schemas.openxmlformats.org/officeDocument/2006/relationships/image" Target="../media/image1.emf"/><Relationship Id="rId4" Type="http://schemas.openxmlformats.org/officeDocument/2006/relationships/image" Target="../media/image6.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h/url?sa=i&amp;rct=j&amp;q=&amp;esrc=s&amp;source=images&amp;cd=&amp;cad=rja&amp;uact=8&amp;ved=0CAcQjRxqFQoTCNCvy-ubhcYCFcwWLAodvQkA5g&amp;url=http://de.dreamstime.com/illustration/schulzeugnis.html&amp;ei=ojl4VdDWKsytsAG9k4CwDg&amp;bvm=bv.95039771,d.bGg&amp;psig=AFQjCNFcmEvt_jSbinlPHsfJuu8khZiOVQ&amp;ust=143402881271453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h/url?sa=i&amp;rct=j&amp;q=&amp;esrc=s&amp;source=images&amp;cd=&amp;ved=0ahUKEwikt8q6tprNAhWTzRoKHce-As8QjRwIBw&amp;url=http://www.mut-macher-buch.de/&amp;bvm=bv.124088155,d.d2s&amp;psig=AFQjCNGzprZKtD6FMPdhGTA714szltjT3w&amp;ust=146554383127782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de.dreamstime.com/stockfoto-stapel-der-schuhe-image2056810" TargetMode="External"/><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jpeg"/></Relationships>
</file>

<file path=ppt/slides/_rels/slide3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0.png"/><Relationship Id="rId10" Type="http://schemas.openxmlformats.org/officeDocument/2006/relationships/image" Target="../media/image26.jpeg"/><Relationship Id="rId4" Type="http://schemas.openxmlformats.org/officeDocument/2006/relationships/image" Target="../media/image19.png"/><Relationship Id="rId9" Type="http://schemas.microsoft.com/office/2007/relationships/hdphoto" Target="../media/hdphoto2.wdp"/></Relationships>
</file>

<file path=ppt/slides/_rels/slide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C429F-F23C-6240-B346-00CF6202B473}"/>
              </a:ext>
            </a:extLst>
          </p:cNvPr>
          <p:cNvSpPr>
            <a:spLocks noGrp="1"/>
          </p:cNvSpPr>
          <p:nvPr>
            <p:ph type="ctrTitle"/>
          </p:nvPr>
        </p:nvSpPr>
        <p:spPr>
          <a:xfrm>
            <a:off x="1524000" y="1470990"/>
            <a:ext cx="9144000" cy="4870175"/>
          </a:xfrm>
        </p:spPr>
        <p:txBody>
          <a:bodyPr>
            <a:normAutofit/>
          </a:bodyPr>
          <a:lstStyle/>
          <a:p>
            <a:r>
              <a:rPr lang="de-DE" sz="8000" b="1" dirty="0"/>
              <a:t>Herzlich willkommen</a:t>
            </a:r>
            <a:br>
              <a:rPr lang="de-DE" sz="8000" b="1" dirty="0"/>
            </a:br>
            <a:r>
              <a:rPr lang="de-DE" sz="8000" b="1" dirty="0"/>
              <a:t>zum</a:t>
            </a:r>
            <a:br>
              <a:rPr lang="de-DE" sz="8000" b="1" dirty="0"/>
            </a:br>
            <a:r>
              <a:rPr lang="de-DE" sz="8000" b="1" dirty="0"/>
              <a:t>Elternabend 2021</a:t>
            </a:r>
            <a:br>
              <a:rPr lang="de-DE" sz="8000" b="1" dirty="0"/>
            </a:br>
            <a:endParaRPr lang="de-DE" sz="8000" b="1" dirty="0"/>
          </a:p>
        </p:txBody>
      </p:sp>
      <p:sp>
        <p:nvSpPr>
          <p:cNvPr id="3" name="Untertitel 2">
            <a:extLst>
              <a:ext uri="{FF2B5EF4-FFF2-40B4-BE49-F238E27FC236}">
                <a16:creationId xmlns:a16="http://schemas.microsoft.com/office/drawing/2014/main" id="{D61090FE-FEC6-C341-B53F-0B04D2F6E57C}"/>
              </a:ext>
            </a:extLst>
          </p:cNvPr>
          <p:cNvSpPr>
            <a:spLocks noGrp="1"/>
          </p:cNvSpPr>
          <p:nvPr>
            <p:ph type="subTitle" idx="1"/>
          </p:nvPr>
        </p:nvSpPr>
        <p:spPr>
          <a:xfrm flipV="1">
            <a:off x="1524000" y="5257799"/>
            <a:ext cx="9144000" cy="709863"/>
          </a:xfrm>
        </p:spPr>
        <p:txBody>
          <a:bodyPr/>
          <a:lstStyle/>
          <a:p>
            <a:endParaRPr lang="de-DE" dirty="0"/>
          </a:p>
        </p:txBody>
      </p:sp>
      <p:pic>
        <p:nvPicPr>
          <p:cNvPr id="4" name="Grafik 3">
            <a:extLst>
              <a:ext uri="{FF2B5EF4-FFF2-40B4-BE49-F238E27FC236}">
                <a16:creationId xmlns:a16="http://schemas.microsoft.com/office/drawing/2014/main" id="{30617BEE-0609-BE49-9001-AA808D51330B}"/>
              </a:ext>
            </a:extLst>
          </p:cNvPr>
          <p:cNvPicPr>
            <a:picLocks noChangeAspect="1"/>
          </p:cNvPicPr>
          <p:nvPr/>
        </p:nvPicPr>
        <p:blipFill>
          <a:blip r:embed="rId3"/>
          <a:stretch>
            <a:fillRect/>
          </a:stretch>
        </p:blipFill>
        <p:spPr>
          <a:xfrm>
            <a:off x="9799983" y="-198783"/>
            <a:ext cx="3183833" cy="2250301"/>
          </a:xfrm>
          <a:prstGeom prst="rect">
            <a:avLst/>
          </a:prstGeom>
        </p:spPr>
      </p:pic>
    </p:spTree>
    <p:extLst>
      <p:ext uri="{BB962C8B-B14F-4D97-AF65-F5344CB8AC3E}">
        <p14:creationId xmlns:p14="http://schemas.microsoft.com/office/powerpoint/2010/main" val="25923802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A18AD8-FCC1-1040-ABE8-E1B44BE8CBB3}"/>
              </a:ext>
            </a:extLst>
          </p:cNvPr>
          <p:cNvSpPr>
            <a:spLocks noGrp="1"/>
          </p:cNvSpPr>
          <p:nvPr>
            <p:ph type="title"/>
          </p:nvPr>
        </p:nvSpPr>
        <p:spPr/>
        <p:txBody>
          <a:bodyPr/>
          <a:lstStyle/>
          <a:p>
            <a:r>
              <a:rPr lang="de-DE" dirty="0"/>
              <a:t>Elterninformation</a:t>
            </a:r>
          </a:p>
        </p:txBody>
      </p:sp>
      <p:sp>
        <p:nvSpPr>
          <p:cNvPr id="3" name="Inhaltsplatzhalter 2">
            <a:extLst>
              <a:ext uri="{FF2B5EF4-FFF2-40B4-BE49-F238E27FC236}">
                <a16:creationId xmlns:a16="http://schemas.microsoft.com/office/drawing/2014/main" id="{18CD4B02-A82F-7B4A-8B8B-DEE0EB7E5569}"/>
              </a:ext>
            </a:extLst>
          </p:cNvPr>
          <p:cNvSpPr>
            <a:spLocks noGrp="1"/>
          </p:cNvSpPr>
          <p:nvPr>
            <p:ph idx="1"/>
          </p:nvPr>
        </p:nvSpPr>
        <p:spPr>
          <a:xfrm>
            <a:off x="336885" y="1825625"/>
            <a:ext cx="11622504" cy="4351338"/>
          </a:xfrm>
        </p:spPr>
        <p:txBody>
          <a:bodyPr/>
          <a:lstStyle/>
          <a:p>
            <a:r>
              <a:rPr lang="de-DE" dirty="0"/>
              <a:t>LP entscheidet, wie sie den Eltern Einsicht gewährt.</a:t>
            </a:r>
          </a:p>
          <a:p>
            <a:r>
              <a:rPr lang="de-DE" dirty="0"/>
              <a:t>Eltern dürfen jederzeit einen Termin für ein Gespräch und/oder die Einsicht ins Beurteilungsdossier verlangen.</a:t>
            </a:r>
          </a:p>
          <a:p>
            <a:r>
              <a:rPr lang="de-DE" dirty="0"/>
              <a:t>An unserer Schule:</a:t>
            </a:r>
            <a:br>
              <a:rPr lang="de-DE" dirty="0"/>
            </a:br>
            <a:r>
              <a:rPr lang="de-DE" dirty="0"/>
              <a:t>Klassenlehrperson lädt mindestens einmal im Jahr zu einem Gespräch ein (in der Regel Ende 1. Semester / Beginn 2. Semester: Gespräch zum Zwischenbericht)</a:t>
            </a:r>
          </a:p>
          <a:p>
            <a:endParaRPr lang="de-DE" dirty="0"/>
          </a:p>
        </p:txBody>
      </p:sp>
      <p:pic>
        <p:nvPicPr>
          <p:cNvPr id="4" name="Grafik 3">
            <a:extLst>
              <a:ext uri="{FF2B5EF4-FFF2-40B4-BE49-F238E27FC236}">
                <a16:creationId xmlns:a16="http://schemas.microsoft.com/office/drawing/2014/main" id="{01671439-3B42-714A-B7B2-F5D453572497}"/>
              </a:ext>
            </a:extLst>
          </p:cNvPr>
          <p:cNvPicPr>
            <a:picLocks noChangeAspect="1"/>
          </p:cNvPicPr>
          <p:nvPr/>
        </p:nvPicPr>
        <p:blipFill>
          <a:blip r:embed="rId2"/>
          <a:stretch>
            <a:fillRect/>
          </a:stretch>
        </p:blipFill>
        <p:spPr>
          <a:xfrm>
            <a:off x="9627455" y="-424676"/>
            <a:ext cx="3183833" cy="2250301"/>
          </a:xfrm>
          <a:prstGeom prst="rect">
            <a:avLst/>
          </a:prstGeom>
        </p:spPr>
      </p:pic>
    </p:spTree>
    <p:extLst>
      <p:ext uri="{BB962C8B-B14F-4D97-AF65-F5344CB8AC3E}">
        <p14:creationId xmlns:p14="http://schemas.microsoft.com/office/powerpoint/2010/main" val="394830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A6BAE6-8989-2846-8800-9981797E1E54}"/>
              </a:ext>
            </a:extLst>
          </p:cNvPr>
          <p:cNvSpPr>
            <a:spLocks noGrp="1"/>
          </p:cNvSpPr>
          <p:nvPr>
            <p:ph type="title"/>
          </p:nvPr>
        </p:nvSpPr>
        <p:spPr/>
        <p:txBody>
          <a:bodyPr/>
          <a:lstStyle/>
          <a:p>
            <a:r>
              <a:rPr lang="de-DE" dirty="0"/>
              <a:t>Lehrmittel</a:t>
            </a:r>
          </a:p>
        </p:txBody>
      </p:sp>
      <p:sp>
        <p:nvSpPr>
          <p:cNvPr id="3" name="Inhaltsplatzhalter 2">
            <a:extLst>
              <a:ext uri="{FF2B5EF4-FFF2-40B4-BE49-F238E27FC236}">
                <a16:creationId xmlns:a16="http://schemas.microsoft.com/office/drawing/2014/main" id="{7C0F8B80-230E-B846-B4FE-A84B1F7049DC}"/>
              </a:ext>
            </a:extLst>
          </p:cNvPr>
          <p:cNvSpPr>
            <a:spLocks noGrp="1"/>
          </p:cNvSpPr>
          <p:nvPr>
            <p:ph idx="1"/>
          </p:nvPr>
        </p:nvSpPr>
        <p:spPr/>
        <p:txBody>
          <a:bodyPr/>
          <a:lstStyle/>
          <a:p>
            <a:r>
              <a:rPr lang="de-DE" dirty="0"/>
              <a:t>Der Kanton macht Vorgaben.</a:t>
            </a:r>
          </a:p>
          <a:p>
            <a:r>
              <a:rPr lang="de-DE" dirty="0"/>
              <a:t>Die Lehrmittel werden laufend überarbeitet und dem NALP angepasst.</a:t>
            </a:r>
          </a:p>
          <a:p>
            <a:r>
              <a:rPr lang="de-DE" dirty="0"/>
              <a:t>An unserer Schule arbeiten wir verbindlich mit:</a:t>
            </a:r>
            <a:br>
              <a:rPr lang="de-DE" dirty="0"/>
            </a:br>
            <a:r>
              <a:rPr lang="de-DE" dirty="0"/>
              <a:t>- Deutsch: Leseschlau, Die Sprachstarken</a:t>
            </a:r>
            <a:br>
              <a:rPr lang="de-DE" dirty="0"/>
            </a:br>
            <a:r>
              <a:rPr lang="de-DE" dirty="0"/>
              <a:t>- Mathematik: Zürcher Lehrmittel</a:t>
            </a:r>
            <a:br>
              <a:rPr lang="de-DE" dirty="0"/>
            </a:br>
            <a:r>
              <a:rPr lang="de-DE" dirty="0"/>
              <a:t>- NMG: keine verbindliche Lehrmittel</a:t>
            </a:r>
            <a:br>
              <a:rPr lang="de-DE" dirty="0"/>
            </a:br>
            <a:r>
              <a:rPr lang="de-DE" dirty="0"/>
              <a:t>  Einarbeitung ins </a:t>
            </a:r>
            <a:r>
              <a:rPr lang="de-DE" dirty="0" err="1"/>
              <a:t>NaTech</a:t>
            </a:r>
            <a:br>
              <a:rPr lang="de-DE" dirty="0"/>
            </a:br>
            <a:r>
              <a:rPr lang="de-DE" dirty="0"/>
              <a:t>- Englisch: Double Decker</a:t>
            </a:r>
            <a:br>
              <a:rPr lang="de-DE" dirty="0"/>
            </a:br>
            <a:r>
              <a:rPr lang="de-DE" dirty="0"/>
              <a:t>- Französisch: Dis </a:t>
            </a:r>
            <a:r>
              <a:rPr lang="de-DE" dirty="0" err="1"/>
              <a:t>donc</a:t>
            </a:r>
            <a:r>
              <a:rPr lang="de-DE" dirty="0"/>
              <a:t>!</a:t>
            </a:r>
          </a:p>
        </p:txBody>
      </p:sp>
      <p:pic>
        <p:nvPicPr>
          <p:cNvPr id="4" name="Grafik 3">
            <a:extLst>
              <a:ext uri="{FF2B5EF4-FFF2-40B4-BE49-F238E27FC236}">
                <a16:creationId xmlns:a16="http://schemas.microsoft.com/office/drawing/2014/main" id="{44681768-020D-7841-9544-64B98C51AEE5}"/>
              </a:ext>
            </a:extLst>
          </p:cNvPr>
          <p:cNvPicPr>
            <a:picLocks noChangeAspect="1"/>
          </p:cNvPicPr>
          <p:nvPr/>
        </p:nvPicPr>
        <p:blipFill>
          <a:blip r:embed="rId2"/>
          <a:stretch>
            <a:fillRect/>
          </a:stretch>
        </p:blipFill>
        <p:spPr>
          <a:xfrm>
            <a:off x="9627455" y="-424676"/>
            <a:ext cx="3183833" cy="2250301"/>
          </a:xfrm>
          <a:prstGeom prst="rect">
            <a:avLst/>
          </a:prstGeom>
        </p:spPr>
      </p:pic>
    </p:spTree>
    <p:extLst>
      <p:ext uri="{BB962C8B-B14F-4D97-AF65-F5344CB8AC3E}">
        <p14:creationId xmlns:p14="http://schemas.microsoft.com/office/powerpoint/2010/main" val="16130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86F8C-6AC5-A942-9D04-A39B6572D6D6}"/>
              </a:ext>
            </a:extLst>
          </p:cNvPr>
          <p:cNvSpPr>
            <a:spLocks noGrp="1"/>
          </p:cNvSpPr>
          <p:nvPr>
            <p:ph type="title"/>
          </p:nvPr>
        </p:nvSpPr>
        <p:spPr/>
        <p:txBody>
          <a:bodyPr/>
          <a:lstStyle/>
          <a:p>
            <a:r>
              <a:rPr lang="de-DE" dirty="0"/>
              <a:t>Informatik</a:t>
            </a:r>
          </a:p>
        </p:txBody>
      </p:sp>
      <p:sp>
        <p:nvSpPr>
          <p:cNvPr id="3" name="Inhaltsplatzhalter 2">
            <a:extLst>
              <a:ext uri="{FF2B5EF4-FFF2-40B4-BE49-F238E27FC236}">
                <a16:creationId xmlns:a16="http://schemas.microsoft.com/office/drawing/2014/main" id="{0F1B4DDD-2B5C-1640-80A4-D1BBDE2CEC9F}"/>
              </a:ext>
            </a:extLst>
          </p:cNvPr>
          <p:cNvSpPr>
            <a:spLocks noGrp="1"/>
          </p:cNvSpPr>
          <p:nvPr>
            <p:ph idx="1"/>
          </p:nvPr>
        </p:nvSpPr>
        <p:spPr>
          <a:xfrm>
            <a:off x="838200" y="1690689"/>
            <a:ext cx="10515600" cy="4486274"/>
          </a:xfrm>
        </p:spPr>
        <p:txBody>
          <a:bodyPr>
            <a:normAutofit fontScale="92500" lnSpcReduction="10000"/>
          </a:bodyPr>
          <a:lstStyle/>
          <a:p>
            <a:r>
              <a:rPr lang="de-DE" dirty="0"/>
              <a:t>iPads für Schüler*innen</a:t>
            </a:r>
            <a:br>
              <a:rPr lang="de-DE" dirty="0"/>
            </a:br>
            <a:r>
              <a:rPr lang="de-DE" b="1" dirty="0">
                <a:solidFill>
                  <a:schemeClr val="accent1"/>
                </a:solidFill>
              </a:rPr>
              <a:t>- 1. – 4. Klasse: halbe Klassensätze</a:t>
            </a:r>
            <a:br>
              <a:rPr lang="de-DE" b="1" dirty="0">
                <a:solidFill>
                  <a:schemeClr val="accent1"/>
                </a:solidFill>
              </a:rPr>
            </a:br>
            <a:r>
              <a:rPr lang="de-DE" b="1" dirty="0">
                <a:solidFill>
                  <a:schemeClr val="accent1"/>
                </a:solidFill>
              </a:rPr>
              <a:t>- 5. und 6. Klasse: Jede Schülerin / jeder Schüler erhält ein iPad</a:t>
            </a:r>
            <a:br>
              <a:rPr lang="de-DE" dirty="0"/>
            </a:br>
            <a:endParaRPr lang="de-DE" dirty="0"/>
          </a:p>
          <a:p>
            <a:r>
              <a:rPr lang="de-DE" dirty="0"/>
              <a:t>Informatikunterricht</a:t>
            </a:r>
            <a:br>
              <a:rPr lang="de-DE" dirty="0"/>
            </a:br>
            <a:r>
              <a:rPr lang="de-DE" b="1" dirty="0">
                <a:solidFill>
                  <a:schemeClr val="accent1"/>
                </a:solidFill>
              </a:rPr>
              <a:t>- bis zur 4. Klasse integriert in allen Fächern</a:t>
            </a:r>
            <a:br>
              <a:rPr lang="de-DE" b="1" dirty="0">
                <a:solidFill>
                  <a:schemeClr val="accent1"/>
                </a:solidFill>
              </a:rPr>
            </a:br>
            <a:r>
              <a:rPr lang="de-DE" b="1" dirty="0">
                <a:solidFill>
                  <a:schemeClr val="accent1"/>
                </a:solidFill>
              </a:rPr>
              <a:t>- in der 5. und 6. Klasse zusätzlich als Fach</a:t>
            </a:r>
            <a:br>
              <a:rPr lang="de-DE" dirty="0"/>
            </a:br>
            <a:endParaRPr lang="de-DE" dirty="0"/>
          </a:p>
          <a:p>
            <a:r>
              <a:rPr lang="de-DE" dirty="0"/>
              <a:t>Ziele</a:t>
            </a:r>
            <a:br>
              <a:rPr lang="de-DE" dirty="0"/>
            </a:br>
            <a:r>
              <a:rPr lang="de-DE" b="1" dirty="0">
                <a:solidFill>
                  <a:schemeClr val="accent1"/>
                </a:solidFill>
              </a:rPr>
              <a:t>- Anwendungskompetenz</a:t>
            </a:r>
            <a:br>
              <a:rPr lang="de-DE" b="1" dirty="0">
                <a:solidFill>
                  <a:schemeClr val="accent1"/>
                </a:solidFill>
              </a:rPr>
            </a:br>
            <a:r>
              <a:rPr lang="de-DE" b="1" dirty="0">
                <a:solidFill>
                  <a:schemeClr val="accent1"/>
                </a:solidFill>
              </a:rPr>
              <a:t>- bewusster Umgang: Chancen und Gefahren kennen</a:t>
            </a:r>
            <a:br>
              <a:rPr lang="de-DE" b="1" dirty="0">
                <a:solidFill>
                  <a:schemeClr val="accent1"/>
                </a:solidFill>
              </a:rPr>
            </a:br>
            <a:r>
              <a:rPr lang="de-DE" b="1" dirty="0">
                <a:solidFill>
                  <a:schemeClr val="accent1"/>
                </a:solidFill>
              </a:rPr>
              <a:t>- Instrument zum Lernen (Unterstützung des individuellen Lernens)</a:t>
            </a:r>
            <a:br>
              <a:rPr lang="de-DE" b="1" dirty="0">
                <a:solidFill>
                  <a:schemeClr val="accent1"/>
                </a:solidFill>
              </a:rPr>
            </a:br>
            <a:endParaRPr lang="de-DE" b="1" dirty="0">
              <a:solidFill>
                <a:schemeClr val="accent1"/>
              </a:solidFill>
            </a:endParaRPr>
          </a:p>
        </p:txBody>
      </p:sp>
      <p:pic>
        <p:nvPicPr>
          <p:cNvPr id="4" name="Grafik 3">
            <a:extLst>
              <a:ext uri="{FF2B5EF4-FFF2-40B4-BE49-F238E27FC236}">
                <a16:creationId xmlns:a16="http://schemas.microsoft.com/office/drawing/2014/main" id="{E8966381-FD32-9C40-B896-83FE9CED3BB9}"/>
              </a:ext>
            </a:extLst>
          </p:cNvPr>
          <p:cNvPicPr>
            <a:picLocks noChangeAspect="1"/>
          </p:cNvPicPr>
          <p:nvPr/>
        </p:nvPicPr>
        <p:blipFill>
          <a:blip r:embed="rId3"/>
          <a:stretch>
            <a:fillRect/>
          </a:stretch>
        </p:blipFill>
        <p:spPr>
          <a:xfrm>
            <a:off x="9627455" y="-424676"/>
            <a:ext cx="3183833" cy="2250301"/>
          </a:xfrm>
          <a:prstGeom prst="rect">
            <a:avLst/>
          </a:prstGeom>
        </p:spPr>
      </p:pic>
    </p:spTree>
    <p:extLst>
      <p:ext uri="{BB962C8B-B14F-4D97-AF65-F5344CB8AC3E}">
        <p14:creationId xmlns:p14="http://schemas.microsoft.com/office/powerpoint/2010/main" val="175962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666BD5-1EBC-C746-A961-D203D7909DBB}"/>
              </a:ext>
            </a:extLst>
          </p:cNvPr>
          <p:cNvSpPr>
            <a:spLocks noGrp="1"/>
          </p:cNvSpPr>
          <p:nvPr>
            <p:ph type="title"/>
          </p:nvPr>
        </p:nvSpPr>
        <p:spPr/>
        <p:txBody>
          <a:bodyPr/>
          <a:lstStyle/>
          <a:p>
            <a:r>
              <a:rPr lang="de-DE" dirty="0"/>
              <a:t>Neue Führungsstruktur</a:t>
            </a:r>
          </a:p>
        </p:txBody>
      </p:sp>
      <p:pic>
        <p:nvPicPr>
          <p:cNvPr id="5" name="Inhaltsplatzhalter 4">
            <a:extLst>
              <a:ext uri="{FF2B5EF4-FFF2-40B4-BE49-F238E27FC236}">
                <a16:creationId xmlns:a16="http://schemas.microsoft.com/office/drawing/2014/main" id="{A2B80F9E-DFFA-7A4D-ACA0-AB8A7122ADDB}"/>
              </a:ext>
            </a:extLst>
          </p:cNvPr>
          <p:cNvPicPr>
            <a:picLocks noGrp="1" noChangeAspect="1"/>
          </p:cNvPicPr>
          <p:nvPr>
            <p:ph idx="1"/>
          </p:nvPr>
        </p:nvPicPr>
        <p:blipFill>
          <a:blip r:embed="rId2"/>
          <a:stretch>
            <a:fillRect/>
          </a:stretch>
        </p:blipFill>
        <p:spPr>
          <a:xfrm>
            <a:off x="3141608" y="1825625"/>
            <a:ext cx="5908784" cy="4351338"/>
          </a:xfrm>
          <a:prstGeom prst="rect">
            <a:avLst/>
          </a:prstGeom>
        </p:spPr>
      </p:pic>
      <p:pic>
        <p:nvPicPr>
          <p:cNvPr id="4" name="Grafik 3">
            <a:extLst>
              <a:ext uri="{FF2B5EF4-FFF2-40B4-BE49-F238E27FC236}">
                <a16:creationId xmlns:a16="http://schemas.microsoft.com/office/drawing/2014/main" id="{224F35E3-D236-524A-B0B3-6D384064134F}"/>
              </a:ext>
            </a:extLst>
          </p:cNvPr>
          <p:cNvPicPr>
            <a:picLocks noChangeAspect="1"/>
          </p:cNvPicPr>
          <p:nvPr/>
        </p:nvPicPr>
        <p:blipFill>
          <a:blip r:embed="rId3"/>
          <a:stretch>
            <a:fillRect/>
          </a:stretch>
        </p:blipFill>
        <p:spPr>
          <a:xfrm>
            <a:off x="9627455" y="-424676"/>
            <a:ext cx="3183833" cy="2250301"/>
          </a:xfrm>
          <a:prstGeom prst="rect">
            <a:avLst/>
          </a:prstGeom>
        </p:spPr>
      </p:pic>
    </p:spTree>
    <p:extLst>
      <p:ext uri="{BB962C8B-B14F-4D97-AF65-F5344CB8AC3E}">
        <p14:creationId xmlns:p14="http://schemas.microsoft.com/office/powerpoint/2010/main" val="1307647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AC0F11-E7C1-554A-8F7F-D426F008A10C}"/>
              </a:ext>
            </a:extLst>
          </p:cNvPr>
          <p:cNvSpPr>
            <a:spLocks noGrp="1"/>
          </p:cNvSpPr>
          <p:nvPr>
            <p:ph type="title"/>
          </p:nvPr>
        </p:nvSpPr>
        <p:spPr/>
        <p:txBody>
          <a:bodyPr/>
          <a:lstStyle/>
          <a:p>
            <a:r>
              <a:rPr lang="de-DE" dirty="0"/>
              <a:t>Jahresthema 21/22</a:t>
            </a:r>
          </a:p>
        </p:txBody>
      </p:sp>
      <p:pic>
        <p:nvPicPr>
          <p:cNvPr id="4" name="Grafik 3">
            <a:extLst>
              <a:ext uri="{FF2B5EF4-FFF2-40B4-BE49-F238E27FC236}">
                <a16:creationId xmlns:a16="http://schemas.microsoft.com/office/drawing/2014/main" id="{4405C2E5-0CEE-E345-ACF8-AE4E285ED673}"/>
              </a:ext>
            </a:extLst>
          </p:cNvPr>
          <p:cNvPicPr>
            <a:picLocks noChangeAspect="1"/>
          </p:cNvPicPr>
          <p:nvPr/>
        </p:nvPicPr>
        <p:blipFill>
          <a:blip r:embed="rId2"/>
          <a:stretch>
            <a:fillRect/>
          </a:stretch>
        </p:blipFill>
        <p:spPr>
          <a:xfrm>
            <a:off x="9627455" y="-424676"/>
            <a:ext cx="3183833" cy="2250301"/>
          </a:xfrm>
          <a:prstGeom prst="rect">
            <a:avLst/>
          </a:prstGeom>
        </p:spPr>
      </p:pic>
      <p:pic>
        <p:nvPicPr>
          <p:cNvPr id="6" name="Inhaltsplatzhalter 5">
            <a:extLst>
              <a:ext uri="{FF2B5EF4-FFF2-40B4-BE49-F238E27FC236}">
                <a16:creationId xmlns:a16="http://schemas.microsoft.com/office/drawing/2014/main" id="{1415C8A6-75E4-9742-99E1-E075FDB74D43}"/>
              </a:ext>
            </a:extLst>
          </p:cNvPr>
          <p:cNvPicPr>
            <a:picLocks noGrp="1" noChangeAspect="1"/>
          </p:cNvPicPr>
          <p:nvPr>
            <p:ph idx="1"/>
          </p:nvPr>
        </p:nvPicPr>
        <p:blipFill>
          <a:blip r:embed="rId3"/>
          <a:stretch>
            <a:fillRect/>
          </a:stretch>
        </p:blipFill>
        <p:spPr>
          <a:xfrm>
            <a:off x="3940110" y="1825625"/>
            <a:ext cx="4311780" cy="4351338"/>
          </a:xfrm>
          <a:prstGeom prst="rect">
            <a:avLst/>
          </a:prstGeom>
        </p:spPr>
      </p:pic>
    </p:spTree>
    <p:extLst>
      <p:ext uri="{BB962C8B-B14F-4D97-AF65-F5344CB8AC3E}">
        <p14:creationId xmlns:p14="http://schemas.microsoft.com/office/powerpoint/2010/main" val="1775197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64B34B-627F-774D-933E-307373D49F30}"/>
              </a:ext>
            </a:extLst>
          </p:cNvPr>
          <p:cNvSpPr>
            <a:spLocks noGrp="1"/>
          </p:cNvSpPr>
          <p:nvPr>
            <p:ph type="title"/>
          </p:nvPr>
        </p:nvSpPr>
        <p:spPr/>
        <p:txBody>
          <a:bodyPr/>
          <a:lstStyle/>
          <a:p>
            <a:r>
              <a:rPr lang="de-DE" dirty="0"/>
              <a:t>Spezifische Themen an der 6. Primar</a:t>
            </a:r>
          </a:p>
        </p:txBody>
      </p:sp>
      <p:sp>
        <p:nvSpPr>
          <p:cNvPr id="3" name="Inhaltsplatzhalter 2">
            <a:extLst>
              <a:ext uri="{FF2B5EF4-FFF2-40B4-BE49-F238E27FC236}">
                <a16:creationId xmlns:a16="http://schemas.microsoft.com/office/drawing/2014/main" id="{FCC65DC7-51B3-4C45-ACAF-B827A6AD9FA2}"/>
              </a:ext>
            </a:extLst>
          </p:cNvPr>
          <p:cNvSpPr>
            <a:spLocks noGrp="1"/>
          </p:cNvSpPr>
          <p:nvPr>
            <p:ph idx="1"/>
          </p:nvPr>
        </p:nvSpPr>
        <p:spPr/>
        <p:txBody>
          <a:bodyPr/>
          <a:lstStyle/>
          <a:p>
            <a:r>
              <a:rPr lang="de-DE" dirty="0"/>
              <a:t>Übertritt an die Oberstufe: Stufen vorstellen, </a:t>
            </a:r>
            <a:r>
              <a:rPr lang="de-DE" dirty="0" err="1"/>
              <a:t>Übertrittskriterien</a:t>
            </a:r>
            <a:br>
              <a:rPr lang="de-DE" dirty="0"/>
            </a:br>
            <a:endParaRPr lang="de-DE" dirty="0"/>
          </a:p>
          <a:p>
            <a:r>
              <a:rPr lang="de-DE" dirty="0"/>
              <a:t>Check P5</a:t>
            </a:r>
            <a:br>
              <a:rPr lang="de-DE" dirty="0"/>
            </a:br>
            <a:endParaRPr lang="de-DE" dirty="0"/>
          </a:p>
          <a:p>
            <a:r>
              <a:rPr lang="de-DE" dirty="0"/>
              <a:t>Hinweis zur Sexualpädagogik</a:t>
            </a:r>
            <a:br>
              <a:rPr lang="de-DE" dirty="0"/>
            </a:br>
            <a:endParaRPr lang="de-DE" dirty="0"/>
          </a:p>
          <a:p>
            <a:r>
              <a:rPr lang="de-DE" dirty="0"/>
              <a:t>Skilager</a:t>
            </a:r>
            <a:br>
              <a:rPr lang="de-DE" dirty="0"/>
            </a:br>
            <a:endParaRPr lang="de-DE" dirty="0"/>
          </a:p>
          <a:p>
            <a:r>
              <a:rPr lang="de-DE" dirty="0"/>
              <a:t>Vorstellen der Jugendarbeit</a:t>
            </a:r>
          </a:p>
        </p:txBody>
      </p:sp>
      <p:pic>
        <p:nvPicPr>
          <p:cNvPr id="4" name="Grafik 3">
            <a:extLst>
              <a:ext uri="{FF2B5EF4-FFF2-40B4-BE49-F238E27FC236}">
                <a16:creationId xmlns:a16="http://schemas.microsoft.com/office/drawing/2014/main" id="{3875592C-B22C-B14A-9E81-5A521A86C375}"/>
              </a:ext>
            </a:extLst>
          </p:cNvPr>
          <p:cNvPicPr>
            <a:picLocks noChangeAspect="1"/>
          </p:cNvPicPr>
          <p:nvPr/>
        </p:nvPicPr>
        <p:blipFill>
          <a:blip r:embed="rId2"/>
          <a:stretch>
            <a:fillRect/>
          </a:stretch>
        </p:blipFill>
        <p:spPr>
          <a:xfrm>
            <a:off x="9627455" y="-424676"/>
            <a:ext cx="3183833" cy="2250301"/>
          </a:xfrm>
          <a:prstGeom prst="rect">
            <a:avLst/>
          </a:prstGeom>
        </p:spPr>
      </p:pic>
    </p:spTree>
    <p:extLst>
      <p:ext uri="{BB962C8B-B14F-4D97-AF65-F5344CB8AC3E}">
        <p14:creationId xmlns:p14="http://schemas.microsoft.com/office/powerpoint/2010/main" val="257160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058AE3-F7FA-0B45-99EC-8B613418824B}"/>
              </a:ext>
            </a:extLst>
          </p:cNvPr>
          <p:cNvSpPr>
            <a:spLocks noGrp="1"/>
          </p:cNvSpPr>
          <p:nvPr>
            <p:ph type="title"/>
          </p:nvPr>
        </p:nvSpPr>
        <p:spPr/>
        <p:txBody>
          <a:bodyPr/>
          <a:lstStyle/>
          <a:p>
            <a:r>
              <a:rPr lang="de-DE" dirty="0"/>
              <a:t>Übertritt an die Oberstufe</a:t>
            </a:r>
          </a:p>
        </p:txBody>
      </p:sp>
      <p:sp>
        <p:nvSpPr>
          <p:cNvPr id="3" name="Inhaltsplatzhalter 2">
            <a:extLst>
              <a:ext uri="{FF2B5EF4-FFF2-40B4-BE49-F238E27FC236}">
                <a16:creationId xmlns:a16="http://schemas.microsoft.com/office/drawing/2014/main" id="{A70E00B8-64AC-7F4F-B70D-CF30C670E256}"/>
              </a:ext>
            </a:extLst>
          </p:cNvPr>
          <p:cNvSpPr>
            <a:spLocks noGrp="1"/>
          </p:cNvSpPr>
          <p:nvPr>
            <p:ph idx="1"/>
          </p:nvPr>
        </p:nvSpPr>
        <p:spPr/>
        <p:txBody>
          <a:bodyPr/>
          <a:lstStyle/>
          <a:p>
            <a:endParaRPr lang="de-DE" dirty="0"/>
          </a:p>
        </p:txBody>
      </p:sp>
      <p:pic>
        <p:nvPicPr>
          <p:cNvPr id="4" name="Grafik 3">
            <a:extLst>
              <a:ext uri="{FF2B5EF4-FFF2-40B4-BE49-F238E27FC236}">
                <a16:creationId xmlns:a16="http://schemas.microsoft.com/office/drawing/2014/main" id="{C82EA313-C265-1C43-A0BB-15C382570E50}"/>
              </a:ext>
            </a:extLst>
          </p:cNvPr>
          <p:cNvPicPr>
            <a:picLocks noChangeAspect="1"/>
          </p:cNvPicPr>
          <p:nvPr/>
        </p:nvPicPr>
        <p:blipFill>
          <a:blip r:embed="rId2"/>
          <a:stretch>
            <a:fillRect/>
          </a:stretch>
        </p:blipFill>
        <p:spPr>
          <a:xfrm>
            <a:off x="9627455" y="-424676"/>
            <a:ext cx="3183833" cy="2250301"/>
          </a:xfrm>
          <a:prstGeom prst="rect">
            <a:avLst/>
          </a:prstGeom>
        </p:spPr>
      </p:pic>
      <p:pic>
        <p:nvPicPr>
          <p:cNvPr id="5" name="Picture 3" descr="http://thumbs.dreamstime.com/x/stapel-der-schuhe-2056810.jpg">
            <a:hlinkClick r:id="rId3"/>
            <a:extLst>
              <a:ext uri="{FF2B5EF4-FFF2-40B4-BE49-F238E27FC236}">
                <a16:creationId xmlns:a16="http://schemas.microsoft.com/office/drawing/2014/main" id="{FF2AE04B-F0B9-6046-BF2A-2EF70F66553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52344" y="1852161"/>
            <a:ext cx="5999731" cy="4324802"/>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57C91F29-838B-0646-906D-EC5705AC5B5D}"/>
              </a:ext>
            </a:extLst>
          </p:cNvPr>
          <p:cNvSpPr txBox="1"/>
          <p:nvPr/>
        </p:nvSpPr>
        <p:spPr>
          <a:xfrm>
            <a:off x="2475842" y="4588466"/>
            <a:ext cx="6460939" cy="830997"/>
          </a:xfrm>
          <a:prstGeom prst="rect">
            <a:avLst/>
          </a:prstGeom>
          <a:solidFill>
            <a:schemeClr val="bg1"/>
          </a:solidFill>
        </p:spPr>
        <p:txBody>
          <a:bodyPr wrap="square" rtlCol="0">
            <a:spAutoFit/>
          </a:bodyPr>
          <a:lstStyle/>
          <a:p>
            <a:pPr algn="ctr"/>
            <a:r>
              <a:rPr lang="de-CH" sz="2400" b="1" dirty="0">
                <a:solidFill>
                  <a:srgbClr val="FF0000"/>
                </a:solidFill>
              </a:rPr>
              <a:t>Ziel: </a:t>
            </a:r>
          </a:p>
          <a:p>
            <a:pPr algn="ctr"/>
            <a:r>
              <a:rPr lang="de-CH" sz="2400" b="1" dirty="0">
                <a:solidFill>
                  <a:srgbClr val="FF0000"/>
                </a:solidFill>
              </a:rPr>
              <a:t>Für jedes Kind das PASSENDE Paar Schuhe finden!</a:t>
            </a:r>
          </a:p>
        </p:txBody>
      </p:sp>
    </p:spTree>
    <p:extLst>
      <p:ext uri="{BB962C8B-B14F-4D97-AF65-F5344CB8AC3E}">
        <p14:creationId xmlns:p14="http://schemas.microsoft.com/office/powerpoint/2010/main" val="140313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CH" sz="2400" b="1" dirty="0">
                <a:solidFill>
                  <a:srgbClr val="FF0000"/>
                </a:solidFill>
              </a:rPr>
              <a:t>Zeitplan</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1006267650"/>
              </p:ext>
            </p:extLst>
          </p:nvPr>
        </p:nvGraphicFramePr>
        <p:xfrm>
          <a:off x="1981200" y="1600200"/>
          <a:ext cx="8229600" cy="4030182"/>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54922">
                <a:tc>
                  <a:txBody>
                    <a:bodyPr/>
                    <a:lstStyle/>
                    <a:p>
                      <a:r>
                        <a:rPr lang="de-CH" dirty="0"/>
                        <a:t>Wann?</a:t>
                      </a:r>
                    </a:p>
                  </a:txBody>
                  <a:tcPr/>
                </a:tc>
                <a:tc>
                  <a:txBody>
                    <a:bodyPr/>
                    <a:lstStyle/>
                    <a:p>
                      <a:r>
                        <a:rPr lang="de-CH" dirty="0"/>
                        <a:t>Was?</a:t>
                      </a:r>
                    </a:p>
                  </a:txBody>
                  <a:tcPr/>
                </a:tc>
                <a:tc>
                  <a:txBody>
                    <a:bodyPr/>
                    <a:lstStyle/>
                    <a:p>
                      <a:r>
                        <a:rPr lang="de-CH" dirty="0"/>
                        <a:t>Wer?</a:t>
                      </a:r>
                    </a:p>
                  </a:txBody>
                  <a:tcPr/>
                </a:tc>
                <a:extLst>
                  <a:ext uri="{0D108BD9-81ED-4DB2-BD59-A6C34878D82A}">
                    <a16:rowId xmlns:a16="http://schemas.microsoft.com/office/drawing/2014/main" val="10000"/>
                  </a:ext>
                </a:extLst>
              </a:tr>
              <a:tr h="454922">
                <a:tc>
                  <a:txBody>
                    <a:bodyPr/>
                    <a:lstStyle/>
                    <a:p>
                      <a:r>
                        <a:rPr lang="de-CH" dirty="0"/>
                        <a:t>2. Semester 5. Kl.</a:t>
                      </a:r>
                    </a:p>
                  </a:txBody>
                  <a:tcPr/>
                </a:tc>
                <a:tc>
                  <a:txBody>
                    <a:bodyPr/>
                    <a:lstStyle/>
                    <a:p>
                      <a:r>
                        <a:rPr lang="de-CH" dirty="0"/>
                        <a:t>Elternabend</a:t>
                      </a:r>
                    </a:p>
                  </a:txBody>
                  <a:tcPr/>
                </a:tc>
                <a:tc>
                  <a:txBody>
                    <a:bodyPr/>
                    <a:lstStyle/>
                    <a:p>
                      <a:r>
                        <a:rPr lang="de-CH" dirty="0"/>
                        <a:t>Schulleitung MEWO</a:t>
                      </a:r>
                    </a:p>
                  </a:txBody>
                  <a:tcPr/>
                </a:tc>
                <a:extLst>
                  <a:ext uri="{0D108BD9-81ED-4DB2-BD59-A6C34878D82A}">
                    <a16:rowId xmlns:a16="http://schemas.microsoft.com/office/drawing/2014/main" val="10001"/>
                  </a:ext>
                </a:extLst>
              </a:tr>
              <a:tr h="785207">
                <a:tc>
                  <a:txBody>
                    <a:bodyPr/>
                    <a:lstStyle/>
                    <a:p>
                      <a:r>
                        <a:rPr lang="de-CH" dirty="0"/>
                        <a:t>4. Quartal 5. Kl.</a:t>
                      </a:r>
                    </a:p>
                  </a:txBody>
                  <a:tcPr/>
                </a:tc>
                <a:tc>
                  <a:txBody>
                    <a:bodyPr/>
                    <a:lstStyle/>
                    <a:p>
                      <a:r>
                        <a:rPr lang="de-CH" dirty="0"/>
                        <a:t>Standortbestimmung/ Tendenz</a:t>
                      </a:r>
                    </a:p>
                  </a:txBody>
                  <a:tcPr/>
                </a:tc>
                <a:tc>
                  <a:txBody>
                    <a:bodyPr/>
                    <a:lstStyle/>
                    <a:p>
                      <a:r>
                        <a:rPr lang="de-CH" dirty="0"/>
                        <a:t>Klassenlehrpersonen (KLP)</a:t>
                      </a:r>
                    </a:p>
                  </a:txBody>
                  <a:tcPr/>
                </a:tc>
                <a:extLst>
                  <a:ext uri="{0D108BD9-81ED-4DB2-BD59-A6C34878D82A}">
                    <a16:rowId xmlns:a16="http://schemas.microsoft.com/office/drawing/2014/main" val="10002"/>
                  </a:ext>
                </a:extLst>
              </a:tr>
              <a:tr h="454922">
                <a:tc>
                  <a:txBody>
                    <a:bodyPr/>
                    <a:lstStyle/>
                    <a:p>
                      <a:r>
                        <a:rPr lang="de-CH" dirty="0"/>
                        <a:t>August/Sept. 6. Kl.</a:t>
                      </a:r>
                    </a:p>
                  </a:txBody>
                  <a:tcPr/>
                </a:tc>
                <a:tc>
                  <a:txBody>
                    <a:bodyPr/>
                    <a:lstStyle/>
                    <a:p>
                      <a:r>
                        <a:rPr lang="de-CH"/>
                        <a:t>Elternabend/ Erläuterungen</a:t>
                      </a:r>
                      <a:endParaRPr lang="de-CH" dirty="0"/>
                    </a:p>
                  </a:txBody>
                  <a:tcPr/>
                </a:tc>
                <a:tc>
                  <a:txBody>
                    <a:bodyPr/>
                    <a:lstStyle/>
                    <a:p>
                      <a:r>
                        <a:rPr lang="de-CH" dirty="0"/>
                        <a:t>KLP</a:t>
                      </a:r>
                    </a:p>
                  </a:txBody>
                  <a:tcPr/>
                </a:tc>
                <a:extLst>
                  <a:ext uri="{0D108BD9-81ED-4DB2-BD59-A6C34878D82A}">
                    <a16:rowId xmlns:a16="http://schemas.microsoft.com/office/drawing/2014/main" val="10003"/>
                  </a:ext>
                </a:extLst>
              </a:tr>
              <a:tr h="454922">
                <a:tc>
                  <a:txBody>
                    <a:bodyPr/>
                    <a:lstStyle/>
                    <a:p>
                      <a:r>
                        <a:rPr lang="de-CH" dirty="0"/>
                        <a:t>Mitte Nov. 6. Kl.</a:t>
                      </a:r>
                    </a:p>
                  </a:txBody>
                  <a:tcPr/>
                </a:tc>
                <a:tc>
                  <a:txBody>
                    <a:bodyPr/>
                    <a:lstStyle/>
                    <a:p>
                      <a:r>
                        <a:rPr lang="de-CH" dirty="0"/>
                        <a:t>Zwischenbericht</a:t>
                      </a:r>
                    </a:p>
                  </a:txBody>
                  <a:tcPr/>
                </a:tc>
                <a:tc>
                  <a:txBody>
                    <a:bodyPr/>
                    <a:lstStyle/>
                    <a:p>
                      <a:r>
                        <a:rPr lang="de-CH" dirty="0"/>
                        <a:t>KLP</a:t>
                      </a:r>
                    </a:p>
                  </a:txBody>
                  <a:tcPr/>
                </a:tc>
                <a:extLst>
                  <a:ext uri="{0D108BD9-81ED-4DB2-BD59-A6C34878D82A}">
                    <a16:rowId xmlns:a16="http://schemas.microsoft.com/office/drawing/2014/main" val="10004"/>
                  </a:ext>
                </a:extLst>
              </a:tr>
              <a:tr h="785207">
                <a:tc>
                  <a:txBody>
                    <a:bodyPr/>
                    <a:lstStyle/>
                    <a:p>
                      <a:r>
                        <a:rPr lang="de-CH" dirty="0"/>
                        <a:t>bis vor den Sportferien 6.Kl.</a:t>
                      </a:r>
                    </a:p>
                  </a:txBody>
                  <a:tcPr/>
                </a:tc>
                <a:tc>
                  <a:txBody>
                    <a:bodyPr/>
                    <a:lstStyle/>
                    <a:p>
                      <a:r>
                        <a:rPr lang="de-CH" dirty="0" err="1"/>
                        <a:t>Übertrittsgespräche</a:t>
                      </a:r>
                      <a:r>
                        <a:rPr lang="de-CH" dirty="0"/>
                        <a:t>/ </a:t>
                      </a:r>
                    </a:p>
                    <a:p>
                      <a:r>
                        <a:rPr lang="de-CH" dirty="0"/>
                        <a:t>-antrag</a:t>
                      </a:r>
                    </a:p>
                  </a:txBody>
                  <a:tcPr/>
                </a:tc>
                <a:tc>
                  <a:txBody>
                    <a:bodyPr/>
                    <a:lstStyle/>
                    <a:p>
                      <a:r>
                        <a:rPr lang="de-CH" dirty="0"/>
                        <a:t>KLP</a:t>
                      </a:r>
                    </a:p>
                  </a:txBody>
                  <a:tcPr/>
                </a:tc>
                <a:extLst>
                  <a:ext uri="{0D108BD9-81ED-4DB2-BD59-A6C34878D82A}">
                    <a16:rowId xmlns:a16="http://schemas.microsoft.com/office/drawing/2014/main" val="10005"/>
                  </a:ext>
                </a:extLst>
              </a:tr>
              <a:tr h="454922">
                <a:tc>
                  <a:txBody>
                    <a:bodyPr/>
                    <a:lstStyle/>
                    <a:p>
                      <a:r>
                        <a:rPr lang="de-CH" dirty="0"/>
                        <a:t>Anfang März</a:t>
                      </a:r>
                    </a:p>
                  </a:txBody>
                  <a:tcPr/>
                </a:tc>
                <a:tc>
                  <a:txBody>
                    <a:bodyPr/>
                    <a:lstStyle/>
                    <a:p>
                      <a:r>
                        <a:rPr lang="de-CH" dirty="0" err="1"/>
                        <a:t>Übertrittsentscheid</a:t>
                      </a:r>
                      <a:endParaRPr lang="de-CH" dirty="0"/>
                    </a:p>
                  </a:txBody>
                  <a:tcPr/>
                </a:tc>
                <a:tc>
                  <a:txBody>
                    <a:bodyPr/>
                    <a:lstStyle/>
                    <a:p>
                      <a:r>
                        <a:rPr lang="de-CH" dirty="0"/>
                        <a:t>(Schulpflege</a:t>
                      </a:r>
                      <a:r>
                        <a:rPr lang="de-CH"/>
                        <a:t>) </a:t>
                      </a:r>
                      <a:endParaRPr lang="de-CH" dirty="0"/>
                    </a:p>
                  </a:txBody>
                  <a:tcPr/>
                </a:tc>
                <a:extLst>
                  <a:ext uri="{0D108BD9-81ED-4DB2-BD59-A6C34878D82A}">
                    <a16:rowId xmlns:a16="http://schemas.microsoft.com/office/drawing/2014/main" val="10006"/>
                  </a:ext>
                </a:extLst>
              </a:tr>
            </a:tbl>
          </a:graphicData>
        </a:graphic>
      </p:graphicFrame>
      <p:pic>
        <p:nvPicPr>
          <p:cNvPr id="6" name="Grafik 5">
            <a:extLst>
              <a:ext uri="{FF2B5EF4-FFF2-40B4-BE49-F238E27FC236}">
                <a16:creationId xmlns:a16="http://schemas.microsoft.com/office/drawing/2014/main" id="{09ED4BB6-0A33-6E4F-9C42-BA2D8F67DF65}"/>
              </a:ext>
            </a:extLst>
          </p:cNvPr>
          <p:cNvPicPr>
            <a:picLocks noChangeAspect="1"/>
          </p:cNvPicPr>
          <p:nvPr/>
        </p:nvPicPr>
        <p:blipFill>
          <a:blip r:embed="rId3"/>
          <a:stretch>
            <a:fillRect/>
          </a:stretch>
        </p:blipFill>
        <p:spPr>
          <a:xfrm>
            <a:off x="9771621" y="-325929"/>
            <a:ext cx="2725179" cy="1926129"/>
          </a:xfrm>
          <a:prstGeom prst="rect">
            <a:avLst/>
          </a:prstGeom>
        </p:spPr>
      </p:pic>
    </p:spTree>
    <p:extLst>
      <p:ext uri="{BB962C8B-B14F-4D97-AF65-F5344CB8AC3E}">
        <p14:creationId xmlns:p14="http://schemas.microsoft.com/office/powerpoint/2010/main" val="299111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fik 22"/>
          <p:cNvPicPr/>
          <p:nvPr/>
        </p:nvPicPr>
        <p:blipFill rotWithShape="1">
          <a:blip r:embed="rId3" cstate="screen">
            <a:extLst>
              <a:ext uri="{28A0092B-C50C-407E-A947-70E740481C1C}">
                <a14:useLocalDpi xmlns:a14="http://schemas.microsoft.com/office/drawing/2010/main"/>
              </a:ext>
            </a:extLst>
          </a:blip>
          <a:srcRect l="20228" t="26464" r="-454" b="1392"/>
          <a:stretch/>
        </p:blipFill>
        <p:spPr bwMode="auto">
          <a:xfrm>
            <a:off x="4888093" y="4886918"/>
            <a:ext cx="2377176" cy="1602353"/>
          </a:xfrm>
          <a:prstGeom prst="rect">
            <a:avLst/>
          </a:prstGeom>
          <a:ln>
            <a:noFill/>
          </a:ln>
          <a:extLst>
            <a:ext uri="{53640926-AAD7-44D8-BBD7-CCE9431645EC}">
              <a14:shadowObscured xmlns:a14="http://schemas.microsoft.com/office/drawing/2010/main"/>
            </a:ext>
          </a:extLst>
        </p:spPr>
      </p:pic>
      <p:sp>
        <p:nvSpPr>
          <p:cNvPr id="11266" name="Rectangle 2"/>
          <p:cNvSpPr>
            <a:spLocks noGrp="1" noChangeArrowheads="1"/>
          </p:cNvSpPr>
          <p:nvPr>
            <p:ph type="title"/>
          </p:nvPr>
        </p:nvSpPr>
        <p:spPr>
          <a:xfrm>
            <a:off x="2225445" y="548692"/>
            <a:ext cx="7896179" cy="1143000"/>
          </a:xfrm>
        </p:spPr>
        <p:txBody>
          <a:bodyPr/>
          <a:lstStyle/>
          <a:p>
            <a:pPr algn="l" eaLnBrk="1" hangingPunct="1">
              <a:lnSpc>
                <a:spcPct val="150000"/>
              </a:lnSpc>
            </a:pPr>
            <a:r>
              <a:rPr lang="de-CH" sz="2400" b="1" dirty="0">
                <a:solidFill>
                  <a:srgbClr val="FF0000"/>
                </a:solidFill>
              </a:rPr>
              <a:t>Empfehlungsverfahren</a:t>
            </a:r>
            <a:br>
              <a:rPr lang="de-CH" sz="2600" b="1" dirty="0">
                <a:solidFill>
                  <a:srgbClr val="FF0000"/>
                </a:solidFill>
              </a:rPr>
            </a:br>
            <a:r>
              <a:rPr lang="de-CH" sz="2000" b="1" dirty="0">
                <a:solidFill>
                  <a:srgbClr val="FF0000"/>
                </a:solidFill>
              </a:rPr>
              <a:t>Wie kommt es zu einem Empfehlungsentscheid?</a:t>
            </a:r>
          </a:p>
        </p:txBody>
      </p:sp>
      <p:pic>
        <p:nvPicPr>
          <p:cNvPr id="1030" name="Picture 6"/>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5079" t="3651" r="14445" b="7142"/>
          <a:stretch/>
        </p:blipFill>
        <p:spPr bwMode="auto">
          <a:xfrm>
            <a:off x="5495869" y="1691693"/>
            <a:ext cx="1296144" cy="1640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2043286" y="2229138"/>
            <a:ext cx="2180507" cy="830997"/>
          </a:xfrm>
          <a:prstGeom prst="rect">
            <a:avLst/>
          </a:prstGeom>
          <a:solidFill>
            <a:schemeClr val="bg1"/>
          </a:solidFill>
          <a:ln>
            <a:solidFill>
              <a:schemeClr val="tx1"/>
            </a:solidFill>
          </a:ln>
        </p:spPr>
        <p:txBody>
          <a:bodyPr wrap="square" rtlCol="0">
            <a:spAutoFit/>
          </a:bodyPr>
          <a:lstStyle/>
          <a:p>
            <a:pPr marL="361950" indent="-361950"/>
            <a:r>
              <a:rPr lang="de-CH" sz="2400" dirty="0"/>
              <a:t>1. Schulische Leistungen</a:t>
            </a:r>
          </a:p>
        </p:txBody>
      </p:sp>
      <p:sp>
        <p:nvSpPr>
          <p:cNvPr id="14" name="Textfeld 13"/>
          <p:cNvSpPr txBox="1"/>
          <p:nvPr/>
        </p:nvSpPr>
        <p:spPr>
          <a:xfrm>
            <a:off x="5195467" y="3160239"/>
            <a:ext cx="2069802" cy="830997"/>
          </a:xfrm>
          <a:prstGeom prst="rect">
            <a:avLst/>
          </a:prstGeom>
          <a:solidFill>
            <a:schemeClr val="bg1"/>
          </a:solidFill>
          <a:ln>
            <a:solidFill>
              <a:schemeClr val="tx1"/>
            </a:solidFill>
          </a:ln>
        </p:spPr>
        <p:txBody>
          <a:bodyPr wrap="square" rtlCol="0">
            <a:spAutoFit/>
          </a:bodyPr>
          <a:lstStyle/>
          <a:p>
            <a:pPr marL="361950" indent="-361950"/>
            <a:r>
              <a:rPr lang="de-CH" sz="2400" dirty="0"/>
              <a:t>2. Selbst-kompetenz</a:t>
            </a:r>
          </a:p>
        </p:txBody>
      </p:sp>
      <p:sp>
        <p:nvSpPr>
          <p:cNvPr id="15" name="Textfeld 14"/>
          <p:cNvSpPr txBox="1"/>
          <p:nvPr/>
        </p:nvSpPr>
        <p:spPr>
          <a:xfrm>
            <a:off x="7752185" y="2229136"/>
            <a:ext cx="2499531" cy="830997"/>
          </a:xfrm>
          <a:prstGeom prst="rect">
            <a:avLst/>
          </a:prstGeom>
          <a:solidFill>
            <a:schemeClr val="bg1"/>
          </a:solidFill>
          <a:ln>
            <a:solidFill>
              <a:schemeClr val="tx1"/>
            </a:solidFill>
          </a:ln>
        </p:spPr>
        <p:txBody>
          <a:bodyPr wrap="square" rtlCol="0">
            <a:spAutoFit/>
          </a:bodyPr>
          <a:lstStyle/>
          <a:p>
            <a:pPr marL="361950" indent="-361950"/>
            <a:r>
              <a:rPr lang="de-CH" sz="2400" dirty="0"/>
              <a:t>3. Entwicklungs-prognose</a:t>
            </a:r>
          </a:p>
        </p:txBody>
      </p:sp>
      <p:sp>
        <p:nvSpPr>
          <p:cNvPr id="7" name="AutoShape 2" descr="Bildergebnis für zeugnis schule comic"/>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8" name="AutoShape 4" descr="Bildergebnis für zeugnis schule comic"/>
          <p:cNvSpPr>
            <a:spLocks noChangeAspect="1" noChangeArrowheads="1"/>
          </p:cNvSpPr>
          <p:nvPr/>
        </p:nvSpPr>
        <p:spPr bwMode="auto">
          <a:xfrm>
            <a:off x="1676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1032"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66801" y="4323007"/>
            <a:ext cx="2398469" cy="2398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descr="http://thumbs.dreamstime.com/x/schulzeugnis-22903768.jpg">
            <a:hlinkClick r:id="rId6"/>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546880" y="3069658"/>
            <a:ext cx="1476052" cy="17712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www.mut-macher-buch.de/index_htm_files/48.png">
            <a:hlinkClick r:id="rId8"/>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463577" y="3147458"/>
            <a:ext cx="1658046" cy="1723281"/>
          </a:xfrm>
          <a:prstGeom prst="rect">
            <a:avLst/>
          </a:prstGeom>
          <a:noFill/>
          <a:extLst>
            <a:ext uri="{909E8E84-426E-40DD-AFC4-6F175D3DCCD1}">
              <a14:hiddenFill xmlns:a14="http://schemas.microsoft.com/office/drawing/2010/main">
                <a:solidFill>
                  <a:srgbClr val="FFFFFF"/>
                </a:solidFill>
              </a14:hiddenFill>
            </a:ext>
          </a:extLst>
        </p:spPr>
      </p:pic>
      <p:sp>
        <p:nvSpPr>
          <p:cNvPr id="2" name="Datumsplatzhalter 1"/>
          <p:cNvSpPr>
            <a:spLocks noGrp="1"/>
          </p:cNvSpPr>
          <p:nvPr>
            <p:ph type="dt" sz="half" idx="10"/>
          </p:nvPr>
        </p:nvSpPr>
        <p:spPr/>
        <p:txBody>
          <a:bodyPr/>
          <a:lstStyle/>
          <a:p>
            <a:pPr>
              <a:defRPr/>
            </a:pPr>
            <a:endParaRPr lang="de-DE" dirty="0"/>
          </a:p>
        </p:txBody>
      </p:sp>
      <p:sp>
        <p:nvSpPr>
          <p:cNvPr id="4" name="Pfeil nach rechts 3"/>
          <p:cNvSpPr/>
          <p:nvPr/>
        </p:nvSpPr>
        <p:spPr>
          <a:xfrm rot="2081896">
            <a:off x="3967631" y="3942114"/>
            <a:ext cx="1062812" cy="440063"/>
          </a:xfrm>
          <a:prstGeom prst="rightArrow">
            <a:avLst>
              <a:gd name="adj1" fmla="val 50000"/>
              <a:gd name="adj2" fmla="val 262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Pfeil nach rechts 16"/>
          <p:cNvSpPr/>
          <p:nvPr/>
        </p:nvSpPr>
        <p:spPr>
          <a:xfrm rot="5400000">
            <a:off x="5825150" y="4102976"/>
            <a:ext cx="574476" cy="440063"/>
          </a:xfrm>
          <a:prstGeom prst="rightArrow">
            <a:avLst>
              <a:gd name="adj1" fmla="val 50000"/>
              <a:gd name="adj2" fmla="val 262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Pfeil nach rechts 17"/>
          <p:cNvSpPr/>
          <p:nvPr/>
        </p:nvSpPr>
        <p:spPr>
          <a:xfrm rot="8304123">
            <a:off x="6996832" y="3907212"/>
            <a:ext cx="1059904" cy="440063"/>
          </a:xfrm>
          <a:prstGeom prst="rightArrow">
            <a:avLst>
              <a:gd name="adj1" fmla="val 50000"/>
              <a:gd name="adj2" fmla="val 262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9" name="Grafik 18">
            <a:extLst>
              <a:ext uri="{FF2B5EF4-FFF2-40B4-BE49-F238E27FC236}">
                <a16:creationId xmlns:a16="http://schemas.microsoft.com/office/drawing/2014/main" id="{4E9002EB-8407-B443-835A-1AC79AF50BCF}"/>
              </a:ext>
            </a:extLst>
          </p:cNvPr>
          <p:cNvPicPr>
            <a:picLocks noChangeAspect="1"/>
          </p:cNvPicPr>
          <p:nvPr/>
        </p:nvPicPr>
        <p:blipFill>
          <a:blip r:embed="rId10"/>
          <a:stretch>
            <a:fillRect/>
          </a:stretch>
        </p:blipFill>
        <p:spPr>
          <a:xfrm>
            <a:off x="9627455" y="-424676"/>
            <a:ext cx="3183833" cy="2250301"/>
          </a:xfrm>
          <a:prstGeom prst="rect">
            <a:avLst/>
          </a:prstGeom>
        </p:spPr>
      </p:pic>
    </p:spTree>
    <p:extLst>
      <p:ext uri="{BB962C8B-B14F-4D97-AF65-F5344CB8AC3E}">
        <p14:creationId xmlns:p14="http://schemas.microsoft.com/office/powerpoint/2010/main" val="1192676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4"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36206" y="332656"/>
            <a:ext cx="5543971" cy="1143000"/>
          </a:xfrm>
        </p:spPr>
        <p:txBody>
          <a:bodyPr/>
          <a:lstStyle/>
          <a:p>
            <a:pPr marL="1077913" indent="-990600"/>
            <a:r>
              <a:rPr lang="de-CH" sz="2400" b="1" dirty="0">
                <a:solidFill>
                  <a:srgbClr val="FF0000"/>
                </a:solidFill>
              </a:rPr>
              <a:t>1. Schulische Leistungen</a:t>
            </a:r>
          </a:p>
        </p:txBody>
      </p:sp>
      <p:pic>
        <p:nvPicPr>
          <p:cNvPr id="9" name="Picture 8" descr="http://thumbs.dreamstime.com/x/schulzeugnis-22903768.jpg">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84032" y="211678"/>
            <a:ext cx="1656184" cy="19874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elle 5"/>
          <p:cNvGraphicFramePr>
            <a:graphicFrameLocks noGrp="1"/>
          </p:cNvGraphicFramePr>
          <p:nvPr>
            <p:extLst>
              <p:ext uri="{D42A27DB-BD31-4B8C-83A1-F6EECF244321}">
                <p14:modId xmlns:p14="http://schemas.microsoft.com/office/powerpoint/2010/main" val="692649131"/>
              </p:ext>
            </p:extLst>
          </p:nvPr>
        </p:nvGraphicFramePr>
        <p:xfrm>
          <a:off x="2423592" y="2276872"/>
          <a:ext cx="7776864" cy="2975378"/>
        </p:xfrm>
        <a:graphic>
          <a:graphicData uri="http://schemas.openxmlformats.org/drawingml/2006/table">
            <a:tbl>
              <a:tblPr firstRow="1" bandRow="1">
                <a:tableStyleId>{10A1B5D5-9B99-4C35-A422-299274C87663}</a:tableStyleId>
              </a:tblPr>
              <a:tblGrid>
                <a:gridCol w="1536155">
                  <a:extLst>
                    <a:ext uri="{9D8B030D-6E8A-4147-A177-3AD203B41FA5}">
                      <a16:colId xmlns:a16="http://schemas.microsoft.com/office/drawing/2014/main" val="20000"/>
                    </a:ext>
                  </a:extLst>
                </a:gridCol>
                <a:gridCol w="3000349">
                  <a:extLst>
                    <a:ext uri="{9D8B030D-6E8A-4147-A177-3AD203B41FA5}">
                      <a16:colId xmlns:a16="http://schemas.microsoft.com/office/drawing/2014/main" val="20001"/>
                    </a:ext>
                  </a:extLst>
                </a:gridCol>
                <a:gridCol w="3240360">
                  <a:extLst>
                    <a:ext uri="{9D8B030D-6E8A-4147-A177-3AD203B41FA5}">
                      <a16:colId xmlns:a16="http://schemas.microsoft.com/office/drawing/2014/main" val="20002"/>
                    </a:ext>
                  </a:extLst>
                </a:gridCol>
              </a:tblGrid>
              <a:tr h="751349">
                <a:tc>
                  <a:txBody>
                    <a:bodyPr/>
                    <a:lstStyle/>
                    <a:p>
                      <a:endParaRPr lang="de-CH" dirty="0"/>
                    </a:p>
                  </a:txBody>
                  <a:tcPr anchor="ctr"/>
                </a:tc>
                <a:tc>
                  <a:txBody>
                    <a:bodyPr/>
                    <a:lstStyle/>
                    <a:p>
                      <a:r>
                        <a:rPr lang="de-CH" dirty="0"/>
                        <a:t>Kernfächer</a:t>
                      </a:r>
                    </a:p>
                    <a:p>
                      <a:r>
                        <a:rPr lang="de-CH" sz="1400" dirty="0"/>
                        <a:t>Deutsch, Mathematik,</a:t>
                      </a:r>
                      <a:r>
                        <a:rPr lang="de-CH" sz="1400" baseline="0" dirty="0"/>
                        <a:t> Realien</a:t>
                      </a:r>
                      <a:endParaRPr lang="de-CH" sz="1400" dirty="0"/>
                    </a:p>
                  </a:txBody>
                  <a:tcPr anchor="ctr"/>
                </a:tc>
                <a:tc>
                  <a:txBody>
                    <a:bodyPr/>
                    <a:lstStyle/>
                    <a:p>
                      <a:r>
                        <a:rPr lang="de-CH" dirty="0"/>
                        <a:t>Erweiterungsfächer</a:t>
                      </a:r>
                    </a:p>
                    <a:p>
                      <a:r>
                        <a:rPr lang="de-CH" sz="1600" dirty="0"/>
                        <a:t>alle übrigen Fächer</a:t>
                      </a:r>
                    </a:p>
                  </a:txBody>
                  <a:tcPr anchor="ctr"/>
                </a:tc>
                <a:extLst>
                  <a:ext uri="{0D108BD9-81ED-4DB2-BD59-A6C34878D82A}">
                    <a16:rowId xmlns:a16="http://schemas.microsoft.com/office/drawing/2014/main" val="10000"/>
                  </a:ext>
                </a:extLst>
              </a:tr>
              <a:tr h="745629">
                <a:tc>
                  <a:txBody>
                    <a:bodyPr/>
                    <a:lstStyle/>
                    <a:p>
                      <a:r>
                        <a:rPr lang="de-CH" dirty="0"/>
                        <a:t>Bezirksschule</a:t>
                      </a:r>
                    </a:p>
                  </a:txBody>
                  <a:tcPr anchor="ctr"/>
                </a:tc>
                <a:tc>
                  <a:txBody>
                    <a:bodyPr/>
                    <a:lstStyle/>
                    <a:p>
                      <a:r>
                        <a:rPr lang="de-CH" dirty="0"/>
                        <a:t>gute bis</a:t>
                      </a:r>
                      <a:r>
                        <a:rPr lang="de-CH" baseline="0" dirty="0"/>
                        <a:t> sehr gute Leistungen</a:t>
                      </a:r>
                      <a:endParaRPr lang="de-CH"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a:t>überwiegend</a:t>
                      </a:r>
                      <a:r>
                        <a:rPr lang="de-CH" baseline="0" dirty="0"/>
                        <a:t> gute Leistungen</a:t>
                      </a:r>
                      <a:endParaRPr lang="de-CH" dirty="0"/>
                    </a:p>
                    <a:p>
                      <a:endParaRPr lang="de-CH" dirty="0"/>
                    </a:p>
                  </a:txBody>
                  <a:tcPr anchor="ctr"/>
                </a:tc>
                <a:extLst>
                  <a:ext uri="{0D108BD9-81ED-4DB2-BD59-A6C34878D82A}">
                    <a16:rowId xmlns:a16="http://schemas.microsoft.com/office/drawing/2014/main" val="10001"/>
                  </a:ext>
                </a:extLst>
              </a:tr>
              <a:tr h="764352">
                <a:tc>
                  <a:txBody>
                    <a:bodyPr/>
                    <a:lstStyle/>
                    <a:p>
                      <a:r>
                        <a:rPr lang="de-CH" dirty="0"/>
                        <a:t>Sekundar-schule</a:t>
                      </a:r>
                    </a:p>
                  </a:txBody>
                  <a:tcPr anchor="ctr"/>
                </a:tc>
                <a:tc>
                  <a:txBody>
                    <a:bodyPr/>
                    <a:lstStyle/>
                    <a:p>
                      <a:r>
                        <a:rPr lang="de-CH" baseline="0" dirty="0"/>
                        <a:t>überwiegend gute Leistungen</a:t>
                      </a:r>
                      <a:endParaRPr lang="de-CH"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a:t>überwiegend</a:t>
                      </a:r>
                      <a:r>
                        <a:rPr lang="de-CH" baseline="0" dirty="0"/>
                        <a:t> genügende bis gute Leistungen</a:t>
                      </a:r>
                      <a:endParaRPr lang="de-CH" dirty="0"/>
                    </a:p>
                  </a:txBody>
                  <a:tcPr anchor="ctr"/>
                </a:tc>
                <a:extLst>
                  <a:ext uri="{0D108BD9-81ED-4DB2-BD59-A6C34878D82A}">
                    <a16:rowId xmlns:a16="http://schemas.microsoft.com/office/drawing/2014/main" val="10002"/>
                  </a:ext>
                </a:extLst>
              </a:tr>
              <a:tr h="714048">
                <a:tc>
                  <a:txBody>
                    <a:bodyPr/>
                    <a:lstStyle/>
                    <a:p>
                      <a:r>
                        <a:rPr lang="de-CH" dirty="0"/>
                        <a:t>Realschule</a:t>
                      </a:r>
                    </a:p>
                  </a:txBody>
                  <a:tcPr anchor="ctr"/>
                </a:tc>
                <a:tc>
                  <a:txBody>
                    <a:bodyPr/>
                    <a:lstStyle/>
                    <a:p>
                      <a:r>
                        <a:rPr lang="de-CH" dirty="0"/>
                        <a:t>überwiegend</a:t>
                      </a:r>
                      <a:r>
                        <a:rPr lang="de-CH" baseline="0" dirty="0"/>
                        <a:t> genügende Leistungen</a:t>
                      </a:r>
                      <a:endParaRPr lang="de-CH"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a:t>überwiegend</a:t>
                      </a:r>
                      <a:r>
                        <a:rPr lang="de-CH" baseline="0" dirty="0"/>
                        <a:t> genügende Leistungen</a:t>
                      </a:r>
                      <a:endParaRPr lang="de-CH" dirty="0"/>
                    </a:p>
                  </a:txBody>
                  <a:tcPr anchor="ctr"/>
                </a:tc>
                <a:extLst>
                  <a:ext uri="{0D108BD9-81ED-4DB2-BD59-A6C34878D82A}">
                    <a16:rowId xmlns:a16="http://schemas.microsoft.com/office/drawing/2014/main" val="10003"/>
                  </a:ext>
                </a:extLst>
              </a:tr>
            </a:tbl>
          </a:graphicData>
        </a:graphic>
      </p:graphicFrame>
      <p:pic>
        <p:nvPicPr>
          <p:cNvPr id="7" name="Grafik 6">
            <a:extLst>
              <a:ext uri="{FF2B5EF4-FFF2-40B4-BE49-F238E27FC236}">
                <a16:creationId xmlns:a16="http://schemas.microsoft.com/office/drawing/2014/main" id="{05F1CD98-68DC-8448-A849-E1BAA8045640}"/>
              </a:ext>
            </a:extLst>
          </p:cNvPr>
          <p:cNvPicPr>
            <a:picLocks noChangeAspect="1"/>
          </p:cNvPicPr>
          <p:nvPr/>
        </p:nvPicPr>
        <p:blipFill>
          <a:blip r:embed="rId5"/>
          <a:stretch>
            <a:fillRect/>
          </a:stretch>
        </p:blipFill>
        <p:spPr>
          <a:xfrm>
            <a:off x="9627455" y="-424676"/>
            <a:ext cx="3183833" cy="2250301"/>
          </a:xfrm>
          <a:prstGeom prst="rect">
            <a:avLst/>
          </a:prstGeom>
        </p:spPr>
      </p:pic>
    </p:spTree>
    <p:extLst>
      <p:ext uri="{BB962C8B-B14F-4D97-AF65-F5344CB8AC3E}">
        <p14:creationId xmlns:p14="http://schemas.microsoft.com/office/powerpoint/2010/main" val="37994597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6440D7-7BE9-A542-9A98-EE9894060DED}"/>
              </a:ext>
            </a:extLst>
          </p:cNvPr>
          <p:cNvSpPr>
            <a:spLocks noGrp="1"/>
          </p:cNvSpPr>
          <p:nvPr>
            <p:ph type="title"/>
          </p:nvPr>
        </p:nvSpPr>
        <p:spPr/>
        <p:txBody>
          <a:bodyPr/>
          <a:lstStyle/>
          <a:p>
            <a:pPr algn="ctr"/>
            <a:r>
              <a:rPr lang="de-DE" b="1" dirty="0"/>
              <a:t>Inhalt</a:t>
            </a:r>
          </a:p>
        </p:txBody>
      </p:sp>
      <p:sp>
        <p:nvSpPr>
          <p:cNvPr id="3" name="Inhaltsplatzhalter 2">
            <a:extLst>
              <a:ext uri="{FF2B5EF4-FFF2-40B4-BE49-F238E27FC236}">
                <a16:creationId xmlns:a16="http://schemas.microsoft.com/office/drawing/2014/main" id="{5998BEDE-C773-4840-BFAE-7736E95F353A}"/>
              </a:ext>
            </a:extLst>
          </p:cNvPr>
          <p:cNvSpPr>
            <a:spLocks noGrp="1"/>
          </p:cNvSpPr>
          <p:nvPr>
            <p:ph idx="1"/>
          </p:nvPr>
        </p:nvSpPr>
        <p:spPr/>
        <p:txBody>
          <a:bodyPr/>
          <a:lstStyle/>
          <a:p>
            <a:pPr marL="0" indent="0">
              <a:buNone/>
            </a:pPr>
            <a:endParaRPr lang="de-DE" dirty="0"/>
          </a:p>
          <a:p>
            <a:r>
              <a:rPr lang="de-DE" dirty="0"/>
              <a:t>Schulentwicklung</a:t>
            </a:r>
            <a:br>
              <a:rPr lang="de-DE" dirty="0"/>
            </a:br>
            <a:endParaRPr lang="de-DE" dirty="0"/>
          </a:p>
          <a:p>
            <a:r>
              <a:rPr lang="de-DE" dirty="0"/>
              <a:t>Vorstellen des Jahresthemas</a:t>
            </a:r>
            <a:br>
              <a:rPr lang="de-DE" dirty="0"/>
            </a:br>
            <a:endParaRPr lang="de-DE" dirty="0"/>
          </a:p>
          <a:p>
            <a:r>
              <a:rPr lang="de-DE" dirty="0"/>
              <a:t>Spezifische Themen für die 6. Primar</a:t>
            </a:r>
          </a:p>
        </p:txBody>
      </p:sp>
      <p:pic>
        <p:nvPicPr>
          <p:cNvPr id="4" name="Grafik 3">
            <a:extLst>
              <a:ext uri="{FF2B5EF4-FFF2-40B4-BE49-F238E27FC236}">
                <a16:creationId xmlns:a16="http://schemas.microsoft.com/office/drawing/2014/main" id="{1C5CCFF3-527E-0043-98DA-7D41D1E1D55D}"/>
              </a:ext>
            </a:extLst>
          </p:cNvPr>
          <p:cNvPicPr>
            <a:picLocks noChangeAspect="1"/>
          </p:cNvPicPr>
          <p:nvPr/>
        </p:nvPicPr>
        <p:blipFill>
          <a:blip r:embed="rId2"/>
          <a:stretch>
            <a:fillRect/>
          </a:stretch>
        </p:blipFill>
        <p:spPr>
          <a:xfrm>
            <a:off x="9799983" y="-198783"/>
            <a:ext cx="3183833" cy="2250301"/>
          </a:xfrm>
          <a:prstGeom prst="rect">
            <a:avLst/>
          </a:prstGeom>
        </p:spPr>
      </p:pic>
    </p:spTree>
    <p:extLst>
      <p:ext uri="{BB962C8B-B14F-4D97-AF65-F5344CB8AC3E}">
        <p14:creationId xmlns:p14="http://schemas.microsoft.com/office/powerpoint/2010/main" val="7907439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423593" y="413792"/>
            <a:ext cx="5760640" cy="1143000"/>
          </a:xfrm>
        </p:spPr>
        <p:txBody>
          <a:bodyPr/>
          <a:lstStyle/>
          <a:p>
            <a:pPr marL="631825" indent="-631825"/>
            <a:r>
              <a:rPr lang="de-CH" sz="2400" b="1" dirty="0">
                <a:solidFill>
                  <a:srgbClr val="FF0000"/>
                </a:solidFill>
              </a:rPr>
              <a:t>2. Selbstkompetenz </a:t>
            </a:r>
          </a:p>
        </p:txBody>
      </p:sp>
      <p:sp>
        <p:nvSpPr>
          <p:cNvPr id="13315" name="Rectangle 3"/>
          <p:cNvSpPr>
            <a:spLocks noGrp="1" noChangeArrowheads="1"/>
          </p:cNvSpPr>
          <p:nvPr>
            <p:ph type="body" idx="1"/>
          </p:nvPr>
        </p:nvSpPr>
        <p:spPr>
          <a:xfrm>
            <a:off x="4439816" y="2276872"/>
            <a:ext cx="5472608" cy="3168352"/>
          </a:xfrm>
        </p:spPr>
        <p:txBody>
          <a:bodyPr/>
          <a:lstStyle/>
          <a:p>
            <a:pPr lvl="0" fontAlgn="auto" hangingPunct="1"/>
            <a:r>
              <a:rPr lang="de-DE" sz="2400" dirty="0"/>
              <a:t>Arbeitshaltung</a:t>
            </a:r>
          </a:p>
          <a:p>
            <a:pPr lvl="0" fontAlgn="auto" hangingPunct="1"/>
            <a:r>
              <a:rPr lang="de-DE" sz="2400" dirty="0"/>
              <a:t>Selbstständigkeit</a:t>
            </a:r>
            <a:endParaRPr lang="de-CH" sz="2400" dirty="0"/>
          </a:p>
          <a:p>
            <a:pPr lvl="0" fontAlgn="auto" hangingPunct="1"/>
            <a:r>
              <a:rPr lang="de-DE" sz="2400" dirty="0"/>
              <a:t>Konzentrationsfähigkeit</a:t>
            </a:r>
          </a:p>
          <a:p>
            <a:pPr lvl="0" fontAlgn="auto" hangingPunct="1"/>
            <a:r>
              <a:rPr lang="de-DE" sz="2400" dirty="0"/>
              <a:t>Problemlösefähigkeit</a:t>
            </a:r>
            <a:endParaRPr lang="de-CH" sz="2400" dirty="0"/>
          </a:p>
          <a:p>
            <a:pPr lvl="0" fontAlgn="auto" hangingPunct="1"/>
            <a:r>
              <a:rPr lang="de-DE" sz="2400" dirty="0"/>
              <a:t>Auffassungsgabe</a:t>
            </a:r>
          </a:p>
          <a:p>
            <a:pPr lvl="0" fontAlgn="auto" hangingPunct="1"/>
            <a:r>
              <a:rPr lang="de-DE" sz="2400" dirty="0"/>
              <a:t>Flexibilität und Anpassungsfähigkeit</a:t>
            </a:r>
            <a:endParaRPr lang="de-CH" sz="2400" dirty="0"/>
          </a:p>
          <a:p>
            <a:endParaRPr lang="de-CH" sz="2400" dirty="0"/>
          </a:p>
        </p:txBody>
      </p:sp>
      <p:pic>
        <p:nvPicPr>
          <p:cNvPr id="5" name="Picture 6"/>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495600" y="1628800"/>
            <a:ext cx="1556302" cy="1969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umsplatzhalter 1"/>
          <p:cNvSpPr>
            <a:spLocks noGrp="1"/>
          </p:cNvSpPr>
          <p:nvPr>
            <p:ph type="dt" sz="half" idx="10"/>
          </p:nvPr>
        </p:nvSpPr>
        <p:spPr/>
        <p:txBody>
          <a:bodyPr/>
          <a:lstStyle/>
          <a:p>
            <a:pPr>
              <a:defRPr/>
            </a:pPr>
            <a:endParaRPr lang="de-DE" dirty="0"/>
          </a:p>
        </p:txBody>
      </p:sp>
      <p:pic>
        <p:nvPicPr>
          <p:cNvPr id="7" name="Grafik 6">
            <a:extLst>
              <a:ext uri="{FF2B5EF4-FFF2-40B4-BE49-F238E27FC236}">
                <a16:creationId xmlns:a16="http://schemas.microsoft.com/office/drawing/2014/main" id="{6318BA2C-58A4-6A42-9992-A47193AD2FCA}"/>
              </a:ext>
            </a:extLst>
          </p:cNvPr>
          <p:cNvPicPr>
            <a:picLocks noChangeAspect="1"/>
          </p:cNvPicPr>
          <p:nvPr/>
        </p:nvPicPr>
        <p:blipFill>
          <a:blip r:embed="rId4"/>
          <a:stretch>
            <a:fillRect/>
          </a:stretch>
        </p:blipFill>
        <p:spPr>
          <a:xfrm>
            <a:off x="9627455" y="-424676"/>
            <a:ext cx="3183833" cy="2250301"/>
          </a:xfrm>
          <a:prstGeom prst="rect">
            <a:avLst/>
          </a:prstGeom>
        </p:spPr>
      </p:pic>
    </p:spTree>
    <p:extLst>
      <p:ext uri="{BB962C8B-B14F-4D97-AF65-F5344CB8AC3E}">
        <p14:creationId xmlns:p14="http://schemas.microsoft.com/office/powerpoint/2010/main" val="103078890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466976" y="404813"/>
            <a:ext cx="5573713" cy="1143000"/>
          </a:xfrm>
        </p:spPr>
        <p:txBody>
          <a:bodyPr/>
          <a:lstStyle/>
          <a:p>
            <a:pPr algn="l" eaLnBrk="1" hangingPunct="1"/>
            <a:r>
              <a:rPr lang="de-CH" sz="2400" b="1" dirty="0">
                <a:solidFill>
                  <a:srgbClr val="FF0000"/>
                </a:solidFill>
              </a:rPr>
              <a:t>3. Entwicklungsprognose</a:t>
            </a:r>
          </a:p>
        </p:txBody>
      </p:sp>
      <p:sp>
        <p:nvSpPr>
          <p:cNvPr id="14339" name="Rectangle 3"/>
          <p:cNvSpPr>
            <a:spLocks noGrp="1" noChangeArrowheads="1"/>
          </p:cNvSpPr>
          <p:nvPr>
            <p:ph type="body" idx="1"/>
          </p:nvPr>
        </p:nvSpPr>
        <p:spPr>
          <a:xfrm>
            <a:off x="2711624" y="1772816"/>
            <a:ext cx="6336704" cy="3528392"/>
          </a:xfrm>
        </p:spPr>
        <p:txBody>
          <a:bodyPr/>
          <a:lstStyle/>
          <a:p>
            <a:r>
              <a:rPr lang="de-CH" sz="2000" dirty="0"/>
              <a:t>Emotionale Fähigkeiten</a:t>
            </a:r>
          </a:p>
          <a:p>
            <a:pPr lvl="1"/>
            <a:r>
              <a:rPr lang="de-CH" sz="2000" dirty="0"/>
              <a:t>Interesse am Lernen</a:t>
            </a:r>
          </a:p>
          <a:p>
            <a:pPr lvl="1"/>
            <a:r>
              <a:rPr lang="de-CH" sz="2000" dirty="0"/>
              <a:t>Selbstsicherheit</a:t>
            </a:r>
          </a:p>
          <a:p>
            <a:pPr lvl="1"/>
            <a:r>
              <a:rPr lang="de-CH" sz="2000" dirty="0"/>
              <a:t>Ausgeglichenheit</a:t>
            </a:r>
          </a:p>
          <a:p>
            <a:pPr lvl="1"/>
            <a:r>
              <a:rPr lang="de-CH" sz="2000" dirty="0"/>
              <a:t>Belastbarkeit</a:t>
            </a:r>
          </a:p>
          <a:p>
            <a:pPr lvl="1"/>
            <a:r>
              <a:rPr lang="de-CH" sz="2000" dirty="0"/>
              <a:t>Geduld</a:t>
            </a:r>
          </a:p>
          <a:p>
            <a:r>
              <a:rPr lang="de-CH" sz="2000" dirty="0"/>
              <a:t>Reife</a:t>
            </a:r>
          </a:p>
          <a:p>
            <a:pPr lvl="0"/>
            <a:r>
              <a:rPr lang="de-CH" sz="2000" dirty="0"/>
              <a:t>Reserven/ Leistungsgrenzen</a:t>
            </a:r>
          </a:p>
          <a:p>
            <a:pPr lvl="0"/>
            <a:r>
              <a:rPr lang="de-DE" sz="2000" dirty="0"/>
              <a:t>Leistungskonstanz</a:t>
            </a:r>
            <a:endParaRPr lang="de-CH" sz="2000" dirty="0"/>
          </a:p>
          <a:p>
            <a:endParaRPr lang="de-CH" sz="2000" dirty="0"/>
          </a:p>
        </p:txBody>
      </p:sp>
      <p:pic>
        <p:nvPicPr>
          <p:cNvPr id="1028" name="Picture 4" descr="http://www.mut-macher-buch.de/index_htm_files/48.pn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31001" y="1628801"/>
            <a:ext cx="2905125" cy="3019425"/>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a:extLst>
              <a:ext uri="{FF2B5EF4-FFF2-40B4-BE49-F238E27FC236}">
                <a16:creationId xmlns:a16="http://schemas.microsoft.com/office/drawing/2014/main" id="{23D7CF77-883A-8045-BB5C-9042AF77AA8C}"/>
              </a:ext>
            </a:extLst>
          </p:cNvPr>
          <p:cNvPicPr>
            <a:picLocks noChangeAspect="1"/>
          </p:cNvPicPr>
          <p:nvPr/>
        </p:nvPicPr>
        <p:blipFill>
          <a:blip r:embed="rId5"/>
          <a:stretch>
            <a:fillRect/>
          </a:stretch>
        </p:blipFill>
        <p:spPr>
          <a:xfrm>
            <a:off x="9627455" y="-424676"/>
            <a:ext cx="3183833" cy="2250301"/>
          </a:xfrm>
          <a:prstGeom prst="rect">
            <a:avLst/>
          </a:prstGeom>
        </p:spPr>
      </p:pic>
    </p:spTree>
    <p:extLst>
      <p:ext uri="{BB962C8B-B14F-4D97-AF65-F5344CB8AC3E}">
        <p14:creationId xmlns:p14="http://schemas.microsoft.com/office/powerpoint/2010/main" val="3321236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46920" y="274638"/>
            <a:ext cx="8229600" cy="1143000"/>
          </a:xfrm>
        </p:spPr>
        <p:txBody>
          <a:bodyPr/>
          <a:lstStyle/>
          <a:p>
            <a:pPr algn="l" eaLnBrk="1" hangingPunct="1"/>
            <a:r>
              <a:rPr lang="de-CH" sz="2600" b="1" dirty="0">
                <a:solidFill>
                  <a:srgbClr val="FF0000"/>
                </a:solidFill>
              </a:rPr>
              <a:t>4. Empfehlung</a:t>
            </a:r>
          </a:p>
        </p:txBody>
      </p:sp>
      <p:graphicFrame>
        <p:nvGraphicFramePr>
          <p:cNvPr id="2" name="Diagramm 1"/>
          <p:cNvGraphicFramePr/>
          <p:nvPr/>
        </p:nvGraphicFramePr>
        <p:xfrm>
          <a:off x="2423592" y="836712"/>
          <a:ext cx="7200800"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ußzeilenplatzhalter 3"/>
          <p:cNvSpPr>
            <a:spLocks noGrp="1"/>
          </p:cNvSpPr>
          <p:nvPr>
            <p:ph type="ftr" sz="quarter" idx="11"/>
          </p:nvPr>
        </p:nvSpPr>
        <p:spPr/>
        <p:txBody>
          <a:bodyPr/>
          <a:lstStyle/>
          <a:p>
            <a:pPr>
              <a:defRPr/>
            </a:pPr>
            <a:endParaRPr lang="de-DE" sz="900"/>
          </a:p>
        </p:txBody>
      </p:sp>
      <p:sp>
        <p:nvSpPr>
          <p:cNvPr id="5" name="Foliennummernplatzhalter 4"/>
          <p:cNvSpPr>
            <a:spLocks noGrp="1"/>
          </p:cNvSpPr>
          <p:nvPr>
            <p:ph type="sldNum" sz="quarter" idx="12"/>
          </p:nvPr>
        </p:nvSpPr>
        <p:spPr/>
        <p:txBody>
          <a:bodyPr/>
          <a:lstStyle/>
          <a:p>
            <a:pPr>
              <a:defRPr/>
            </a:pPr>
            <a:fld id="{0296F97F-F694-4384-B62F-1BD2E8D9B780}" type="slidenum">
              <a:rPr lang="de-DE" sz="900"/>
              <a:pPr>
                <a:defRPr/>
              </a:pPr>
              <a:t>22</a:t>
            </a:fld>
            <a:endParaRPr lang="de-DE" sz="900"/>
          </a:p>
        </p:txBody>
      </p:sp>
      <p:sp>
        <p:nvSpPr>
          <p:cNvPr id="7" name="Textfeld 6"/>
          <p:cNvSpPr txBox="1"/>
          <p:nvPr/>
        </p:nvSpPr>
        <p:spPr>
          <a:xfrm>
            <a:off x="2999656" y="5661249"/>
            <a:ext cx="5616624" cy="461665"/>
          </a:xfrm>
          <a:prstGeom prst="rect">
            <a:avLst/>
          </a:prstGeom>
          <a:noFill/>
        </p:spPr>
        <p:txBody>
          <a:bodyPr wrap="square" rtlCol="0">
            <a:spAutoFit/>
          </a:bodyPr>
          <a:lstStyle/>
          <a:p>
            <a:r>
              <a:rPr lang="de-CH" sz="2400" b="1" dirty="0">
                <a:solidFill>
                  <a:srgbClr val="FF0000"/>
                </a:solidFill>
              </a:rPr>
              <a:t>Es gibt keine Übertrittsprüfung mehr!</a:t>
            </a:r>
          </a:p>
        </p:txBody>
      </p:sp>
      <p:sp>
        <p:nvSpPr>
          <p:cNvPr id="6" name="Rechteck 5"/>
          <p:cNvSpPr/>
          <p:nvPr/>
        </p:nvSpPr>
        <p:spPr>
          <a:xfrm>
            <a:off x="5705690" y="4060238"/>
            <a:ext cx="2190510" cy="6673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a:solidFill>
                  <a:schemeClr val="tx1">
                    <a:lumMod val="50000"/>
                    <a:lumOff val="50000"/>
                  </a:schemeClr>
                </a:solidFill>
              </a:rPr>
              <a:t>Kleinklasse</a:t>
            </a:r>
          </a:p>
        </p:txBody>
      </p:sp>
      <p:cxnSp>
        <p:nvCxnSpPr>
          <p:cNvPr id="10" name="Gewinkelte Verbindung 9"/>
          <p:cNvCxnSpPr/>
          <p:nvPr/>
        </p:nvCxnSpPr>
        <p:spPr>
          <a:xfrm>
            <a:off x="5087888" y="3501008"/>
            <a:ext cx="914400" cy="914400"/>
          </a:xfrm>
          <a:prstGeom prst="bentConnector3">
            <a:avLst>
              <a:gd name="adj1" fmla="val -549"/>
            </a:avLst>
          </a:prstGeom>
          <a:ln w="28575">
            <a:prstDash val="sysDash"/>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21168BA7-EF17-8847-878C-D4EEEF42A7B4}"/>
              </a:ext>
            </a:extLst>
          </p:cNvPr>
          <p:cNvPicPr>
            <a:picLocks noChangeAspect="1"/>
          </p:cNvPicPr>
          <p:nvPr/>
        </p:nvPicPr>
        <p:blipFill>
          <a:blip r:embed="rId8"/>
          <a:stretch>
            <a:fillRect/>
          </a:stretch>
        </p:blipFill>
        <p:spPr>
          <a:xfrm>
            <a:off x="9627455" y="-424676"/>
            <a:ext cx="3183833" cy="2250301"/>
          </a:xfrm>
          <a:prstGeom prst="rect">
            <a:avLst/>
          </a:prstGeom>
        </p:spPr>
      </p:pic>
    </p:spTree>
    <p:extLst>
      <p:ext uri="{BB962C8B-B14F-4D97-AF65-F5344CB8AC3E}">
        <p14:creationId xmlns:p14="http://schemas.microsoft.com/office/powerpoint/2010/main" val="336708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67220" y="194752"/>
            <a:ext cx="8229600" cy="1143000"/>
          </a:xfrm>
        </p:spPr>
        <p:txBody>
          <a:bodyPr/>
          <a:lstStyle/>
          <a:p>
            <a:pPr algn="l" eaLnBrk="1" hangingPunct="1"/>
            <a:r>
              <a:rPr lang="de-CH" sz="2800" b="1" dirty="0">
                <a:solidFill>
                  <a:srgbClr val="FF0000"/>
                </a:solidFill>
              </a:rPr>
              <a:t>5. Späterer Stufenwechsel</a:t>
            </a:r>
          </a:p>
        </p:txBody>
      </p:sp>
      <p:grpSp>
        <p:nvGrpSpPr>
          <p:cNvPr id="12" name="Gruppieren 11"/>
          <p:cNvGrpSpPr/>
          <p:nvPr/>
        </p:nvGrpSpPr>
        <p:grpSpPr>
          <a:xfrm>
            <a:off x="5303976" y="1772817"/>
            <a:ext cx="2288644" cy="697757"/>
            <a:chOff x="3228341" y="615128"/>
            <a:chExt cx="2288644" cy="697757"/>
          </a:xfrm>
        </p:grpSpPr>
        <p:sp>
          <p:nvSpPr>
            <p:cNvPr id="19" name="Rechteck 18"/>
            <p:cNvSpPr/>
            <p:nvPr/>
          </p:nvSpPr>
          <p:spPr>
            <a:xfrm>
              <a:off x="3228341" y="615128"/>
              <a:ext cx="2288644" cy="697757"/>
            </a:xfrm>
            <a:prstGeom prst="rect">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echteck 19"/>
            <p:cNvSpPr/>
            <p:nvPr/>
          </p:nvSpPr>
          <p:spPr>
            <a:xfrm>
              <a:off x="3228341" y="615128"/>
              <a:ext cx="2288644" cy="6977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1066800">
                <a:lnSpc>
                  <a:spcPct val="90000"/>
                </a:lnSpc>
                <a:spcBef>
                  <a:spcPct val="0"/>
                </a:spcBef>
                <a:spcAft>
                  <a:spcPct val="35000"/>
                </a:spcAft>
              </a:pPr>
              <a:r>
                <a:rPr lang="de-CH" sz="2400" dirty="0"/>
                <a:t>Bezirksschule</a:t>
              </a:r>
            </a:p>
          </p:txBody>
        </p:sp>
      </p:grpSp>
      <p:grpSp>
        <p:nvGrpSpPr>
          <p:cNvPr id="13" name="Gruppieren 12"/>
          <p:cNvGrpSpPr/>
          <p:nvPr/>
        </p:nvGrpSpPr>
        <p:grpSpPr>
          <a:xfrm>
            <a:off x="5303976" y="2645014"/>
            <a:ext cx="2288644" cy="697757"/>
            <a:chOff x="3228341" y="1487325"/>
            <a:chExt cx="2288644" cy="697757"/>
          </a:xfrm>
        </p:grpSpPr>
        <p:sp>
          <p:nvSpPr>
            <p:cNvPr id="17" name="Rechteck 16"/>
            <p:cNvSpPr/>
            <p:nvPr/>
          </p:nvSpPr>
          <p:spPr>
            <a:xfrm>
              <a:off x="3228341" y="1487325"/>
              <a:ext cx="2288644" cy="697757"/>
            </a:xfrm>
            <a:prstGeom prst="rect">
              <a:avLst/>
            </a:prstGeom>
            <a:solidFill>
              <a:schemeClr val="accent5">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echteck 17"/>
            <p:cNvSpPr/>
            <p:nvPr/>
          </p:nvSpPr>
          <p:spPr>
            <a:xfrm>
              <a:off x="3228341" y="1487325"/>
              <a:ext cx="2288644" cy="6977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1066800">
                <a:lnSpc>
                  <a:spcPct val="90000"/>
                </a:lnSpc>
                <a:spcBef>
                  <a:spcPct val="0"/>
                </a:spcBef>
                <a:spcAft>
                  <a:spcPct val="35000"/>
                </a:spcAft>
              </a:pPr>
              <a:r>
                <a:rPr lang="de-CH" sz="2400" dirty="0"/>
                <a:t>Sekundarschule</a:t>
              </a:r>
            </a:p>
          </p:txBody>
        </p:sp>
      </p:grpSp>
      <p:grpSp>
        <p:nvGrpSpPr>
          <p:cNvPr id="14" name="Gruppieren 13"/>
          <p:cNvGrpSpPr/>
          <p:nvPr/>
        </p:nvGrpSpPr>
        <p:grpSpPr>
          <a:xfrm>
            <a:off x="5303976" y="3517211"/>
            <a:ext cx="2288644" cy="697757"/>
            <a:chOff x="3228341" y="2359522"/>
            <a:chExt cx="2288644" cy="697757"/>
          </a:xfrm>
        </p:grpSpPr>
        <p:sp>
          <p:nvSpPr>
            <p:cNvPr id="15" name="Rechteck 14"/>
            <p:cNvSpPr/>
            <p:nvPr/>
          </p:nvSpPr>
          <p:spPr>
            <a:xfrm>
              <a:off x="3228341" y="2359522"/>
              <a:ext cx="2288644" cy="697757"/>
            </a:xfrm>
            <a:prstGeom prst="rect">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hteck 15"/>
            <p:cNvSpPr/>
            <p:nvPr/>
          </p:nvSpPr>
          <p:spPr>
            <a:xfrm>
              <a:off x="3228341" y="2359522"/>
              <a:ext cx="2288644" cy="6977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1066800">
                <a:lnSpc>
                  <a:spcPct val="90000"/>
                </a:lnSpc>
                <a:spcBef>
                  <a:spcPct val="0"/>
                </a:spcBef>
                <a:spcAft>
                  <a:spcPct val="35000"/>
                </a:spcAft>
              </a:pPr>
              <a:r>
                <a:rPr lang="de-CH" sz="2400" dirty="0"/>
                <a:t>Realschule</a:t>
              </a:r>
            </a:p>
          </p:txBody>
        </p:sp>
      </p:grpSp>
      <p:sp>
        <p:nvSpPr>
          <p:cNvPr id="3" name="Nach links gekrümmter Pfeil 2"/>
          <p:cNvSpPr/>
          <p:nvPr/>
        </p:nvSpPr>
        <p:spPr>
          <a:xfrm rot="10800000">
            <a:off x="4583896" y="3085162"/>
            <a:ext cx="648072" cy="86409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22" name="Nach links gekrümmter Pfeil 21"/>
          <p:cNvSpPr/>
          <p:nvPr/>
        </p:nvSpPr>
        <p:spPr>
          <a:xfrm rot="10800000">
            <a:off x="4610838" y="2120683"/>
            <a:ext cx="648072" cy="86409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grpSp>
        <p:nvGrpSpPr>
          <p:cNvPr id="24" name="Gruppieren 23"/>
          <p:cNvGrpSpPr/>
          <p:nvPr/>
        </p:nvGrpSpPr>
        <p:grpSpPr>
          <a:xfrm>
            <a:off x="2129309" y="2862004"/>
            <a:ext cx="2160240" cy="1086799"/>
            <a:chOff x="504053" y="1296146"/>
            <a:chExt cx="1988131" cy="1086799"/>
          </a:xfrm>
        </p:grpSpPr>
        <p:sp>
          <p:nvSpPr>
            <p:cNvPr id="25" name="Rechteck 24"/>
            <p:cNvSpPr/>
            <p:nvPr/>
          </p:nvSpPr>
          <p:spPr>
            <a:xfrm>
              <a:off x="504053" y="1296146"/>
              <a:ext cx="1988131" cy="1086799"/>
            </a:xfrm>
            <a:prstGeom prst="rect">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Rechteck 25"/>
            <p:cNvSpPr/>
            <p:nvPr/>
          </p:nvSpPr>
          <p:spPr>
            <a:xfrm>
              <a:off x="504053" y="1296146"/>
              <a:ext cx="1988131" cy="10867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1600200">
                <a:lnSpc>
                  <a:spcPct val="90000"/>
                </a:lnSpc>
                <a:spcBef>
                  <a:spcPct val="0"/>
                </a:spcBef>
                <a:spcAft>
                  <a:spcPct val="35000"/>
                </a:spcAft>
              </a:pPr>
              <a:r>
                <a:rPr lang="de-CH" sz="2400" dirty="0"/>
                <a:t>Empfehlungs-verfahren</a:t>
              </a:r>
            </a:p>
          </p:txBody>
        </p:sp>
      </p:grpSp>
      <p:sp>
        <p:nvSpPr>
          <p:cNvPr id="5" name="Fußzeilenplatzhalter 4"/>
          <p:cNvSpPr>
            <a:spLocks noGrp="1"/>
          </p:cNvSpPr>
          <p:nvPr>
            <p:ph type="ftr" sz="quarter" idx="11"/>
          </p:nvPr>
        </p:nvSpPr>
        <p:spPr/>
        <p:txBody>
          <a:bodyPr/>
          <a:lstStyle/>
          <a:p>
            <a:pPr>
              <a:defRPr/>
            </a:pPr>
            <a:endParaRPr lang="de-DE" sz="900"/>
          </a:p>
        </p:txBody>
      </p:sp>
      <p:sp>
        <p:nvSpPr>
          <p:cNvPr id="6" name="Foliennummernplatzhalter 5"/>
          <p:cNvSpPr>
            <a:spLocks noGrp="1"/>
          </p:cNvSpPr>
          <p:nvPr>
            <p:ph type="sldNum" sz="quarter" idx="12"/>
          </p:nvPr>
        </p:nvSpPr>
        <p:spPr/>
        <p:txBody>
          <a:bodyPr/>
          <a:lstStyle/>
          <a:p>
            <a:pPr>
              <a:defRPr/>
            </a:pPr>
            <a:fld id="{0296F97F-F694-4384-B62F-1BD2E8D9B780}" type="slidenum">
              <a:rPr lang="de-DE" sz="900"/>
              <a:pPr>
                <a:defRPr/>
              </a:pPr>
              <a:t>23</a:t>
            </a:fld>
            <a:endParaRPr lang="de-DE" sz="900"/>
          </a:p>
        </p:txBody>
      </p:sp>
      <p:sp>
        <p:nvSpPr>
          <p:cNvPr id="23" name="Rechteck 22"/>
          <p:cNvSpPr/>
          <p:nvPr/>
        </p:nvSpPr>
        <p:spPr>
          <a:xfrm>
            <a:off x="5328357" y="4437113"/>
            <a:ext cx="2257776" cy="6673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a:solidFill>
                  <a:schemeClr val="tx1">
                    <a:lumMod val="50000"/>
                    <a:lumOff val="50000"/>
                  </a:schemeClr>
                </a:solidFill>
              </a:rPr>
              <a:t>Kleinklasse</a:t>
            </a:r>
          </a:p>
        </p:txBody>
      </p:sp>
      <p:sp>
        <p:nvSpPr>
          <p:cNvPr id="28" name="Nach links gekrümmter Pfeil 27"/>
          <p:cNvSpPr/>
          <p:nvPr/>
        </p:nvSpPr>
        <p:spPr>
          <a:xfrm rot="10800000">
            <a:off x="4583833" y="4005064"/>
            <a:ext cx="648072" cy="864096"/>
          </a:xfrm>
          <a:prstGeom prst="curvedLeftArrow">
            <a:avLst/>
          </a:prstGeom>
          <a:solidFill>
            <a:schemeClr val="accent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grpSp>
        <p:nvGrpSpPr>
          <p:cNvPr id="2" name="Gruppieren 1"/>
          <p:cNvGrpSpPr/>
          <p:nvPr/>
        </p:nvGrpSpPr>
        <p:grpSpPr>
          <a:xfrm>
            <a:off x="7632255" y="2200876"/>
            <a:ext cx="2342861" cy="2481210"/>
            <a:chOff x="6108254" y="2200876"/>
            <a:chExt cx="2342861" cy="2481210"/>
          </a:xfrm>
        </p:grpSpPr>
        <p:grpSp>
          <p:nvGrpSpPr>
            <p:cNvPr id="29" name="Gruppieren 28"/>
            <p:cNvGrpSpPr/>
            <p:nvPr/>
          </p:nvGrpSpPr>
          <p:grpSpPr>
            <a:xfrm>
              <a:off x="6140628" y="2200876"/>
              <a:ext cx="2310487" cy="1804188"/>
              <a:chOff x="6149352" y="2226568"/>
              <a:chExt cx="2310487" cy="1804188"/>
            </a:xfrm>
          </p:grpSpPr>
          <p:sp>
            <p:nvSpPr>
              <p:cNvPr id="30" name="Nach links gekrümmter Pfeil 29"/>
              <p:cNvSpPr/>
              <p:nvPr/>
            </p:nvSpPr>
            <p:spPr>
              <a:xfrm>
                <a:off x="6149352" y="2226568"/>
                <a:ext cx="360040" cy="68073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31" name="Nach links gekrümmter Pfeil 30"/>
              <p:cNvSpPr/>
              <p:nvPr/>
            </p:nvSpPr>
            <p:spPr>
              <a:xfrm>
                <a:off x="6149352" y="3090664"/>
                <a:ext cx="360040" cy="68073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32" name="Rechteck 31"/>
              <p:cNvSpPr/>
              <p:nvPr/>
            </p:nvSpPr>
            <p:spPr>
              <a:xfrm>
                <a:off x="6666037" y="2945470"/>
                <a:ext cx="1793802" cy="1085286"/>
              </a:xfrm>
              <a:prstGeom prst="rect">
                <a:avLst/>
              </a:prstGeom>
              <a:solidFill>
                <a:srgbClr val="FF7453"/>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1600200">
                  <a:lnSpc>
                    <a:spcPct val="90000"/>
                  </a:lnSpc>
                  <a:spcBef>
                    <a:spcPct val="0"/>
                  </a:spcBef>
                  <a:spcAft>
                    <a:spcPct val="35000"/>
                  </a:spcAft>
                </a:pPr>
                <a:r>
                  <a:rPr lang="de-CH" sz="2000" dirty="0">
                    <a:solidFill>
                      <a:schemeClr val="tx1"/>
                    </a:solidFill>
                  </a:rPr>
                  <a:t>Nicht erfüllte Promotions-bedingungen</a:t>
                </a:r>
              </a:p>
            </p:txBody>
          </p:sp>
        </p:grpSp>
        <p:sp>
          <p:nvSpPr>
            <p:cNvPr id="34" name="Nach links gekrümmter Pfeil 33"/>
            <p:cNvSpPr/>
            <p:nvPr/>
          </p:nvSpPr>
          <p:spPr>
            <a:xfrm>
              <a:off x="6108254" y="4005064"/>
              <a:ext cx="392414" cy="677022"/>
            </a:xfrm>
            <a:prstGeom prst="curvedLeftArrow">
              <a:avLst/>
            </a:prstGeom>
            <a:solidFill>
              <a:schemeClr val="accent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grpSp>
      <p:pic>
        <p:nvPicPr>
          <p:cNvPr id="27" name="Grafik 26">
            <a:extLst>
              <a:ext uri="{FF2B5EF4-FFF2-40B4-BE49-F238E27FC236}">
                <a16:creationId xmlns:a16="http://schemas.microsoft.com/office/drawing/2014/main" id="{0B759D1E-5B6B-7D4B-9545-DFA657A57F44}"/>
              </a:ext>
            </a:extLst>
          </p:cNvPr>
          <p:cNvPicPr>
            <a:picLocks noChangeAspect="1"/>
          </p:cNvPicPr>
          <p:nvPr/>
        </p:nvPicPr>
        <p:blipFill>
          <a:blip r:embed="rId3"/>
          <a:stretch>
            <a:fillRect/>
          </a:stretch>
        </p:blipFill>
        <p:spPr>
          <a:xfrm>
            <a:off x="9627455" y="-424676"/>
            <a:ext cx="3183833" cy="2250301"/>
          </a:xfrm>
          <a:prstGeom prst="rect">
            <a:avLst/>
          </a:prstGeom>
        </p:spPr>
      </p:pic>
    </p:spTree>
    <p:extLst>
      <p:ext uri="{BB962C8B-B14F-4D97-AF65-F5344CB8AC3E}">
        <p14:creationId xmlns:p14="http://schemas.microsoft.com/office/powerpoint/2010/main" val="288912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2"/>
          <p:cNvSpPr>
            <a:spLocks noGrp="1"/>
          </p:cNvSpPr>
          <p:nvPr>
            <p:ph type="title"/>
          </p:nvPr>
        </p:nvSpPr>
        <p:spPr bwMode="auto">
          <a:xfrm>
            <a:off x="838200" y="404664"/>
            <a:ext cx="8230816" cy="1143000"/>
          </a:xfrm>
        </p:spPr>
        <p:txBody>
          <a:bodyPr vert="horz" wrap="square" lIns="91440" tIns="45720" rIns="91440" bIns="45720" numCol="1" rtlCol="0" anchor="ctr" anchorCtr="0" compatLnSpc="1">
            <a:prstTxWarp prst="textNoShape">
              <a:avLst/>
            </a:prstTxWarp>
            <a:normAutofit/>
          </a:bodyPr>
          <a:lstStyle/>
          <a:p>
            <a:pPr algn="l" eaLnBrk="1" hangingPunct="1"/>
            <a:r>
              <a:rPr lang="de-CH" sz="4000" dirty="0"/>
              <a:t>Realschule</a:t>
            </a:r>
          </a:p>
        </p:txBody>
      </p:sp>
      <p:sp>
        <p:nvSpPr>
          <p:cNvPr id="32771" name="Rectangle 3"/>
          <p:cNvSpPr>
            <a:spLocks noGrp="1"/>
          </p:cNvSpPr>
          <p:nvPr>
            <p:ph type="body" idx="1"/>
          </p:nvPr>
        </p:nvSpPr>
        <p:spPr>
          <a:xfrm>
            <a:off x="838200" y="1600201"/>
            <a:ext cx="8642176" cy="3845024"/>
          </a:xfrm>
        </p:spPr>
        <p:txBody>
          <a:bodyPr/>
          <a:lstStyle/>
          <a:p>
            <a:r>
              <a:rPr lang="de-CH" altLang="de-DE" dirty="0"/>
              <a:t>Eine Schule, die junge Menschen fördert, formt und zur Lehrstelle führt</a:t>
            </a:r>
            <a:endParaRPr lang="de-DE" altLang="de-DE" dirty="0"/>
          </a:p>
          <a:p>
            <a:r>
              <a:rPr lang="de-CH" dirty="0"/>
              <a:t> In der Realschule wird in besonderem Masse ein ganzheitliches, an den Bedürfnissen der Schüler orientiertes Lernen gepflegt. </a:t>
            </a:r>
          </a:p>
          <a:p>
            <a:r>
              <a:rPr lang="de-CH" dirty="0"/>
              <a:t>Der Unterricht in der Realschule ist so gestaltet, dass die Schüler in Ruhe die notwendigen Grundkenntnisse und -fertigkeiten wiederholen und üben können, bis sie sicher darüber verfügen.</a:t>
            </a:r>
          </a:p>
        </p:txBody>
      </p:sp>
      <p:pic>
        <p:nvPicPr>
          <p:cNvPr id="4" name="Picture 4" descr="Logo_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05801" y="188913"/>
            <a:ext cx="2182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umsplatzhalter 1"/>
          <p:cNvSpPr>
            <a:spLocks noGrp="1"/>
          </p:cNvSpPr>
          <p:nvPr>
            <p:ph type="dt" sz="half" idx="10"/>
          </p:nvPr>
        </p:nvSpPr>
        <p:spPr/>
        <p:txBody>
          <a:bodyPr/>
          <a:lstStyle/>
          <a:p>
            <a:pPr>
              <a:defRPr/>
            </a:pPr>
            <a:endParaRPr lang="de-DE" dirty="0"/>
          </a:p>
        </p:txBody>
      </p:sp>
    </p:spTree>
    <p:extLst>
      <p:ext uri="{BB962C8B-B14F-4D97-AF65-F5344CB8AC3E}">
        <p14:creationId xmlns:p14="http://schemas.microsoft.com/office/powerpoint/2010/main" val="124661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19537" y="548680"/>
            <a:ext cx="2761145"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0" name="Rectangle 2"/>
          <p:cNvSpPr>
            <a:spLocks noGrp="1" noChangeArrowheads="1"/>
          </p:cNvSpPr>
          <p:nvPr>
            <p:ph type="ctrTitle"/>
          </p:nvPr>
        </p:nvSpPr>
        <p:spPr>
          <a:xfrm>
            <a:off x="2424113" y="2133601"/>
            <a:ext cx="7772400" cy="1470025"/>
          </a:xfrm>
        </p:spPr>
        <p:txBody>
          <a:bodyPr/>
          <a:lstStyle/>
          <a:p>
            <a:pPr eaLnBrk="1" hangingPunct="1"/>
            <a:r>
              <a:rPr lang="de-CH" altLang="de-DE" sz="5400" b="1" dirty="0"/>
              <a:t>Kleinklasse</a:t>
            </a:r>
            <a:endParaRPr lang="de-DE" altLang="de-DE" sz="5400" b="1" dirty="0"/>
          </a:p>
        </p:txBody>
      </p:sp>
      <p:sp>
        <p:nvSpPr>
          <p:cNvPr id="17411" name="Rectangle 3"/>
          <p:cNvSpPr>
            <a:spLocks noGrp="1" noChangeArrowheads="1"/>
          </p:cNvSpPr>
          <p:nvPr>
            <p:ph type="subTitle" idx="1"/>
          </p:nvPr>
        </p:nvSpPr>
        <p:spPr>
          <a:xfrm>
            <a:off x="2927350" y="3789363"/>
            <a:ext cx="6400800" cy="1752600"/>
          </a:xfrm>
        </p:spPr>
        <p:txBody>
          <a:bodyPr>
            <a:normAutofit/>
          </a:bodyPr>
          <a:lstStyle/>
          <a:p>
            <a:pPr eaLnBrk="1" hangingPunct="1"/>
            <a:r>
              <a:rPr lang="de-CH" altLang="de-DE" sz="4000" dirty="0"/>
              <a:t>Was, wenn ich in der Realschule nicht mitkomme?</a:t>
            </a:r>
            <a:endParaRPr lang="de-DE" altLang="de-DE" sz="4000" dirty="0"/>
          </a:p>
        </p:txBody>
      </p:sp>
      <p:pic>
        <p:nvPicPr>
          <p:cNvPr id="17412" name="Picture 4" descr="Logo_m"/>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05801" y="188913"/>
            <a:ext cx="2182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8" name="Group 10"/>
          <p:cNvGrpSpPr>
            <a:grpSpLocks/>
          </p:cNvGrpSpPr>
          <p:nvPr/>
        </p:nvGrpSpPr>
        <p:grpSpPr bwMode="auto">
          <a:xfrm>
            <a:off x="1919289" y="333375"/>
            <a:ext cx="5616575" cy="469900"/>
            <a:chOff x="295" y="255"/>
            <a:chExt cx="3538" cy="296"/>
          </a:xfrm>
        </p:grpSpPr>
        <p:sp>
          <p:nvSpPr>
            <p:cNvPr id="17416" name="Text Box 8"/>
            <p:cNvSpPr txBox="1">
              <a:spLocks noChangeArrowheads="1"/>
            </p:cNvSpPr>
            <p:nvPr/>
          </p:nvSpPr>
          <p:spPr bwMode="auto">
            <a:xfrm>
              <a:off x="295" y="255"/>
              <a:ext cx="3538" cy="288"/>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CH" altLang="de-DE" sz="2400" b="1" dirty="0">
                  <a:solidFill>
                    <a:srgbClr val="FFFFFF"/>
                  </a:solidFill>
                </a:rPr>
                <a:t>Realschule</a:t>
              </a:r>
            </a:p>
          </p:txBody>
        </p:sp>
        <p:pic>
          <p:nvPicPr>
            <p:cNvPr id="17414"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5" y="255"/>
              <a:ext cx="318"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68517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2"/>
          <p:cNvSpPr>
            <a:spLocks noGrp="1"/>
          </p:cNvSpPr>
          <p:nvPr>
            <p:ph type="title"/>
          </p:nvPr>
        </p:nvSpPr>
        <p:spPr bwMode="auto">
          <a:xfrm>
            <a:off x="2279576" y="404664"/>
            <a:ext cx="6789440" cy="1143000"/>
          </a:xfrm>
        </p:spPr>
        <p:txBody>
          <a:bodyPr vert="horz" wrap="square" lIns="91440" tIns="45720" rIns="91440" bIns="45720" numCol="1" rtlCol="0" anchor="ctr" anchorCtr="0" compatLnSpc="1">
            <a:prstTxWarp prst="textNoShape">
              <a:avLst/>
            </a:prstTxWarp>
            <a:normAutofit/>
          </a:bodyPr>
          <a:lstStyle/>
          <a:p>
            <a:pPr algn="l" eaLnBrk="1" hangingPunct="1"/>
            <a:r>
              <a:rPr lang="de-CH" sz="4000" dirty="0"/>
              <a:t>Vorteile der Kleinklasse</a:t>
            </a:r>
          </a:p>
        </p:txBody>
      </p:sp>
      <p:sp>
        <p:nvSpPr>
          <p:cNvPr id="32771" name="Rectangle 3"/>
          <p:cNvSpPr>
            <a:spLocks noGrp="1"/>
          </p:cNvSpPr>
          <p:nvPr>
            <p:ph type="body" idx="1"/>
          </p:nvPr>
        </p:nvSpPr>
        <p:spPr>
          <a:xfrm>
            <a:off x="1991544" y="1556792"/>
            <a:ext cx="7560840" cy="4680520"/>
          </a:xfrm>
        </p:spPr>
        <p:txBody>
          <a:bodyPr/>
          <a:lstStyle/>
          <a:p>
            <a:pPr eaLnBrk="1" hangingPunct="1"/>
            <a:r>
              <a:rPr lang="de-CH" sz="2200" b="1" dirty="0"/>
              <a:t>Wenig Schüler</a:t>
            </a:r>
            <a:r>
              <a:rPr lang="de-CH" sz="2200" dirty="0"/>
              <a:t> - Klassen von 8 – 12 Schüler</a:t>
            </a:r>
            <a:endParaRPr lang="de-CH" sz="2200" b="1" dirty="0"/>
          </a:p>
          <a:p>
            <a:pPr eaLnBrk="1" hangingPunct="1"/>
            <a:r>
              <a:rPr lang="de-CH" sz="2200" b="1" dirty="0"/>
              <a:t>Mehr Ressourcen </a:t>
            </a:r>
            <a:r>
              <a:rPr lang="de-CH" sz="2200" dirty="0"/>
              <a:t>- Bis zu 3 Lehrpersonen gleichzeitig im Schulzimmer</a:t>
            </a:r>
          </a:p>
          <a:p>
            <a:pPr eaLnBrk="1" hangingPunct="1"/>
            <a:r>
              <a:rPr lang="de-CH" sz="2200" b="1" dirty="0"/>
              <a:t>Für Benachteiligte </a:t>
            </a:r>
            <a:r>
              <a:rPr lang="de-CH" sz="2200" dirty="0"/>
              <a:t>- Kinder mit Entwicklungsverzögerungen können in Teilbereichen gefördert werden</a:t>
            </a:r>
          </a:p>
          <a:p>
            <a:pPr eaLnBrk="1" hangingPunct="1"/>
            <a:r>
              <a:rPr lang="de-CH" sz="2200" b="1" dirty="0"/>
              <a:t>Kein Leistungsdruck </a:t>
            </a:r>
            <a:r>
              <a:rPr lang="de-CH" sz="2200" dirty="0"/>
              <a:t>– Erwartungen und Unterricht sind individuell an die Voraussetzungen angepasst</a:t>
            </a:r>
          </a:p>
          <a:p>
            <a:pPr eaLnBrk="1" hangingPunct="1"/>
            <a:r>
              <a:rPr lang="de-CH" sz="2200" b="1" dirty="0"/>
              <a:t>Grosse Durchlässigkeit </a:t>
            </a:r>
            <a:r>
              <a:rPr lang="de-CH" sz="2200" dirty="0"/>
              <a:t>– Wechsel in die Realschule auch während des Schuljahres</a:t>
            </a:r>
          </a:p>
          <a:p>
            <a:pPr marL="0" indent="0" eaLnBrk="1" hangingPunct="1">
              <a:buNone/>
            </a:pPr>
            <a:endParaRPr lang="de-CH" sz="2400" dirty="0"/>
          </a:p>
        </p:txBody>
      </p:sp>
      <p:pic>
        <p:nvPicPr>
          <p:cNvPr id="4" name="Picture 4" descr="Logo_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05801" y="188913"/>
            <a:ext cx="2182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5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2"/>
          <p:cNvSpPr>
            <a:spLocks noGrp="1"/>
          </p:cNvSpPr>
          <p:nvPr>
            <p:ph type="title"/>
          </p:nvPr>
        </p:nvSpPr>
        <p:spPr bwMode="auto">
          <a:xfrm>
            <a:off x="838200" y="404664"/>
            <a:ext cx="8230816" cy="1143000"/>
          </a:xfrm>
        </p:spPr>
        <p:txBody>
          <a:bodyPr vert="horz" wrap="square" lIns="91440" tIns="45720" rIns="91440" bIns="45720" numCol="1" rtlCol="0" anchor="ctr" anchorCtr="0" compatLnSpc="1">
            <a:prstTxWarp prst="textNoShape">
              <a:avLst/>
            </a:prstTxWarp>
            <a:normAutofit/>
          </a:bodyPr>
          <a:lstStyle/>
          <a:p>
            <a:pPr algn="l" eaLnBrk="1" hangingPunct="1"/>
            <a:r>
              <a:rPr lang="de-CH" sz="4000" dirty="0"/>
              <a:t>Sekundarschule</a:t>
            </a:r>
          </a:p>
        </p:txBody>
      </p:sp>
      <p:sp>
        <p:nvSpPr>
          <p:cNvPr id="32771" name="Rectangle 3"/>
          <p:cNvSpPr>
            <a:spLocks noGrp="1"/>
          </p:cNvSpPr>
          <p:nvPr>
            <p:ph type="body" idx="1"/>
          </p:nvPr>
        </p:nvSpPr>
        <p:spPr>
          <a:xfrm>
            <a:off x="838200" y="1600201"/>
            <a:ext cx="10928684" cy="3845024"/>
          </a:xfrm>
        </p:spPr>
        <p:txBody>
          <a:bodyPr/>
          <a:lstStyle/>
          <a:p>
            <a:r>
              <a:rPr lang="de-CH" dirty="0"/>
              <a:t>Die Sekundarschule vermittelt den Schülern eine breite Allgemeinbildung und die Grundlagen für eine anspruchsvolle berufliche Ausbildung.</a:t>
            </a:r>
          </a:p>
          <a:p>
            <a:r>
              <a:rPr lang="de-CH" dirty="0"/>
              <a:t>Sie erwartet von ihren Schülern Lernfähigkeit, geistige Beweglichkeit, Abstraktionsfähigkeit sowie Fleiss und Ausdauer. </a:t>
            </a:r>
          </a:p>
          <a:p>
            <a:r>
              <a:rPr lang="de-CH" dirty="0"/>
              <a:t>Die Sekundarschule ermöglicht eine sehr variantenreiche Organisation des Unterrichts, die den zum Teil sehr verschiedenen Lernbedürfnissen der Schüler Rechnung trägt und sie zur Selbstständigkeit anleitet.</a:t>
            </a:r>
          </a:p>
        </p:txBody>
      </p:sp>
      <p:pic>
        <p:nvPicPr>
          <p:cNvPr id="4" name="Picture 4" descr="Logo_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05801" y="188913"/>
            <a:ext cx="2182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umsplatzhalter 1"/>
          <p:cNvSpPr>
            <a:spLocks noGrp="1"/>
          </p:cNvSpPr>
          <p:nvPr>
            <p:ph type="dt" sz="half" idx="10"/>
          </p:nvPr>
        </p:nvSpPr>
        <p:spPr/>
        <p:txBody>
          <a:bodyPr/>
          <a:lstStyle/>
          <a:p>
            <a:pPr>
              <a:defRPr/>
            </a:pPr>
            <a:endParaRPr lang="de-DE" dirty="0"/>
          </a:p>
        </p:txBody>
      </p:sp>
    </p:spTree>
    <p:extLst>
      <p:ext uri="{BB962C8B-B14F-4D97-AF65-F5344CB8AC3E}">
        <p14:creationId xmlns:p14="http://schemas.microsoft.com/office/powerpoint/2010/main" val="141830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2"/>
          <p:cNvSpPr>
            <a:spLocks noGrp="1"/>
          </p:cNvSpPr>
          <p:nvPr>
            <p:ph type="title"/>
          </p:nvPr>
        </p:nvSpPr>
        <p:spPr bwMode="auto">
          <a:xfrm>
            <a:off x="838200" y="404664"/>
            <a:ext cx="8230816" cy="1143000"/>
          </a:xfrm>
        </p:spPr>
        <p:txBody>
          <a:bodyPr vert="horz" wrap="square" lIns="91440" tIns="45720" rIns="91440" bIns="45720" numCol="1" rtlCol="0" anchor="ctr" anchorCtr="0" compatLnSpc="1">
            <a:prstTxWarp prst="textNoShape">
              <a:avLst/>
            </a:prstTxWarp>
            <a:normAutofit/>
          </a:bodyPr>
          <a:lstStyle/>
          <a:p>
            <a:pPr algn="l" eaLnBrk="1" hangingPunct="1"/>
            <a:r>
              <a:rPr lang="de-CH" sz="4000" dirty="0"/>
              <a:t>Bezirksschule</a:t>
            </a:r>
          </a:p>
        </p:txBody>
      </p:sp>
      <p:sp>
        <p:nvSpPr>
          <p:cNvPr id="32771" name="Rectangle 3"/>
          <p:cNvSpPr>
            <a:spLocks noGrp="1"/>
          </p:cNvSpPr>
          <p:nvPr>
            <p:ph type="body" idx="1"/>
          </p:nvPr>
        </p:nvSpPr>
        <p:spPr>
          <a:xfrm>
            <a:off x="838200" y="1600201"/>
            <a:ext cx="10928684" cy="4540398"/>
          </a:xfrm>
        </p:spPr>
        <p:txBody>
          <a:bodyPr>
            <a:normAutofit/>
          </a:bodyPr>
          <a:lstStyle/>
          <a:p>
            <a:r>
              <a:rPr lang="de-CH" dirty="0"/>
              <a:t>Die Bezirksschule vermittelt den Schülern eine breite Allgemeinbildung und schafft die Grundlagen für den Besuch einer Maturitätsschule oder das Ergreifen einer anspruchsvollen beruflichen Ausbildung.</a:t>
            </a:r>
          </a:p>
          <a:p>
            <a:r>
              <a:rPr lang="de-CH" dirty="0"/>
              <a:t>Die Bezirksschule stellt von allen drei Oberstufenschultypen die höchsten intellektuellen Ansprüche an die Schüler.</a:t>
            </a:r>
          </a:p>
          <a:p>
            <a:r>
              <a:rPr lang="de-CH" dirty="0"/>
              <a:t>Sie stellt hohe Ansprüche in Bezug auf Lernfähigkeit, Lerntempo, geistige Beweglichkeit, Abstraktionsfähigkeit und Selbstständigkeit der Schüler.</a:t>
            </a:r>
          </a:p>
          <a:p>
            <a:r>
              <a:rPr lang="de-CH" dirty="0"/>
              <a:t>Die Schüler bekommen Gelegenheit, selbstständig von Kenntnissen zu Erkenntnissen vorzustossen.</a:t>
            </a:r>
          </a:p>
        </p:txBody>
      </p:sp>
      <p:pic>
        <p:nvPicPr>
          <p:cNvPr id="4" name="Picture 4" descr="Logo_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05801" y="188913"/>
            <a:ext cx="2182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umsplatzhalter 1"/>
          <p:cNvSpPr>
            <a:spLocks noGrp="1"/>
          </p:cNvSpPr>
          <p:nvPr>
            <p:ph type="dt" sz="half" idx="10"/>
          </p:nvPr>
        </p:nvSpPr>
        <p:spPr/>
        <p:txBody>
          <a:bodyPr/>
          <a:lstStyle/>
          <a:p>
            <a:pPr>
              <a:defRPr/>
            </a:pPr>
            <a:endParaRPr lang="de-DE" dirty="0"/>
          </a:p>
        </p:txBody>
      </p:sp>
    </p:spTree>
    <p:extLst>
      <p:ext uri="{BB962C8B-B14F-4D97-AF65-F5344CB8AC3E}">
        <p14:creationId xmlns:p14="http://schemas.microsoft.com/office/powerpoint/2010/main" val="7020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058AE3-F7FA-0B45-99EC-8B613418824B}"/>
              </a:ext>
            </a:extLst>
          </p:cNvPr>
          <p:cNvSpPr>
            <a:spLocks noGrp="1"/>
          </p:cNvSpPr>
          <p:nvPr>
            <p:ph type="title"/>
          </p:nvPr>
        </p:nvSpPr>
        <p:spPr/>
        <p:txBody>
          <a:bodyPr/>
          <a:lstStyle/>
          <a:p>
            <a:r>
              <a:rPr lang="de-DE" dirty="0"/>
              <a:t>Übertritt an die Oberstufe</a:t>
            </a:r>
          </a:p>
        </p:txBody>
      </p:sp>
      <p:sp>
        <p:nvSpPr>
          <p:cNvPr id="3" name="Inhaltsplatzhalter 2">
            <a:extLst>
              <a:ext uri="{FF2B5EF4-FFF2-40B4-BE49-F238E27FC236}">
                <a16:creationId xmlns:a16="http://schemas.microsoft.com/office/drawing/2014/main" id="{A70E00B8-64AC-7F4F-B70D-CF30C670E256}"/>
              </a:ext>
            </a:extLst>
          </p:cNvPr>
          <p:cNvSpPr>
            <a:spLocks noGrp="1"/>
          </p:cNvSpPr>
          <p:nvPr>
            <p:ph idx="1"/>
          </p:nvPr>
        </p:nvSpPr>
        <p:spPr/>
        <p:txBody>
          <a:bodyPr/>
          <a:lstStyle/>
          <a:p>
            <a:endParaRPr lang="de-DE" dirty="0"/>
          </a:p>
        </p:txBody>
      </p:sp>
      <p:pic>
        <p:nvPicPr>
          <p:cNvPr id="4" name="Grafik 3">
            <a:extLst>
              <a:ext uri="{FF2B5EF4-FFF2-40B4-BE49-F238E27FC236}">
                <a16:creationId xmlns:a16="http://schemas.microsoft.com/office/drawing/2014/main" id="{C82EA313-C265-1C43-A0BB-15C382570E50}"/>
              </a:ext>
            </a:extLst>
          </p:cNvPr>
          <p:cNvPicPr>
            <a:picLocks noChangeAspect="1"/>
          </p:cNvPicPr>
          <p:nvPr/>
        </p:nvPicPr>
        <p:blipFill>
          <a:blip r:embed="rId2"/>
          <a:stretch>
            <a:fillRect/>
          </a:stretch>
        </p:blipFill>
        <p:spPr>
          <a:xfrm>
            <a:off x="9627455" y="-424676"/>
            <a:ext cx="3183833" cy="2250301"/>
          </a:xfrm>
          <a:prstGeom prst="rect">
            <a:avLst/>
          </a:prstGeom>
        </p:spPr>
      </p:pic>
      <p:pic>
        <p:nvPicPr>
          <p:cNvPr id="5" name="Picture 3" descr="http://thumbs.dreamstime.com/x/stapel-der-schuhe-2056810.jpg">
            <a:hlinkClick r:id="rId3"/>
            <a:extLst>
              <a:ext uri="{FF2B5EF4-FFF2-40B4-BE49-F238E27FC236}">
                <a16:creationId xmlns:a16="http://schemas.microsoft.com/office/drawing/2014/main" id="{FF2AE04B-F0B9-6046-BF2A-2EF70F66553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52344" y="1852161"/>
            <a:ext cx="5999731" cy="4324802"/>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57C91F29-838B-0646-906D-EC5705AC5B5D}"/>
              </a:ext>
            </a:extLst>
          </p:cNvPr>
          <p:cNvSpPr txBox="1"/>
          <p:nvPr/>
        </p:nvSpPr>
        <p:spPr>
          <a:xfrm>
            <a:off x="2475842" y="4588466"/>
            <a:ext cx="6460939" cy="830997"/>
          </a:xfrm>
          <a:prstGeom prst="rect">
            <a:avLst/>
          </a:prstGeom>
          <a:solidFill>
            <a:schemeClr val="bg1"/>
          </a:solidFill>
        </p:spPr>
        <p:txBody>
          <a:bodyPr wrap="square" rtlCol="0">
            <a:spAutoFit/>
          </a:bodyPr>
          <a:lstStyle/>
          <a:p>
            <a:pPr algn="ctr"/>
            <a:r>
              <a:rPr lang="de-CH" sz="2400" b="1" dirty="0">
                <a:solidFill>
                  <a:srgbClr val="FF0000"/>
                </a:solidFill>
              </a:rPr>
              <a:t>Ziel: </a:t>
            </a:r>
          </a:p>
          <a:p>
            <a:pPr algn="ctr"/>
            <a:r>
              <a:rPr lang="de-CH" sz="2400" b="1" dirty="0">
                <a:solidFill>
                  <a:srgbClr val="FF0000"/>
                </a:solidFill>
              </a:rPr>
              <a:t>Für jedes Kind das PASSENDE Paar Schuhe finden!</a:t>
            </a:r>
          </a:p>
        </p:txBody>
      </p:sp>
    </p:spTree>
    <p:extLst>
      <p:ext uri="{BB962C8B-B14F-4D97-AF65-F5344CB8AC3E}">
        <p14:creationId xmlns:p14="http://schemas.microsoft.com/office/powerpoint/2010/main" val="413690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B16187-1C6B-8646-9B14-BE1B0D876C54}"/>
              </a:ext>
            </a:extLst>
          </p:cNvPr>
          <p:cNvSpPr>
            <a:spLocks noGrp="1"/>
          </p:cNvSpPr>
          <p:nvPr>
            <p:ph type="title"/>
          </p:nvPr>
        </p:nvSpPr>
        <p:spPr/>
        <p:txBody>
          <a:bodyPr/>
          <a:lstStyle/>
          <a:p>
            <a:pPr algn="ctr"/>
            <a:r>
              <a:rPr lang="de-DE" dirty="0"/>
              <a:t>Schulentwicklung</a:t>
            </a:r>
          </a:p>
        </p:txBody>
      </p:sp>
      <p:sp>
        <p:nvSpPr>
          <p:cNvPr id="3" name="Inhaltsplatzhalter 2">
            <a:extLst>
              <a:ext uri="{FF2B5EF4-FFF2-40B4-BE49-F238E27FC236}">
                <a16:creationId xmlns:a16="http://schemas.microsoft.com/office/drawing/2014/main" id="{A4B6CE7A-1052-AB48-8EB9-C5B8F988A4E7}"/>
              </a:ext>
            </a:extLst>
          </p:cNvPr>
          <p:cNvSpPr>
            <a:spLocks noGrp="1"/>
          </p:cNvSpPr>
          <p:nvPr>
            <p:ph idx="1"/>
          </p:nvPr>
        </p:nvSpPr>
        <p:spPr>
          <a:xfrm>
            <a:off x="838200" y="2480489"/>
            <a:ext cx="10515600" cy="3174353"/>
          </a:xfrm>
        </p:spPr>
        <p:txBody>
          <a:bodyPr/>
          <a:lstStyle/>
          <a:p>
            <a:r>
              <a:rPr lang="de-DE" dirty="0"/>
              <a:t>Einführung Neuer Aargauer Lehrplan</a:t>
            </a:r>
            <a:br>
              <a:rPr lang="de-DE" dirty="0"/>
            </a:br>
            <a:endParaRPr lang="de-DE" dirty="0"/>
          </a:p>
          <a:p>
            <a:r>
              <a:rPr lang="de-DE" dirty="0"/>
              <a:t>Informatik: Arbeit mit iPads</a:t>
            </a:r>
            <a:br>
              <a:rPr lang="de-DE" dirty="0"/>
            </a:br>
            <a:endParaRPr lang="de-DE" dirty="0"/>
          </a:p>
          <a:p>
            <a:r>
              <a:rPr lang="de-DE" dirty="0"/>
              <a:t>Abschaffung Schulpflege / neue Führungsstruktur</a:t>
            </a:r>
          </a:p>
          <a:p>
            <a:pPr marL="0" indent="0">
              <a:buNone/>
            </a:pPr>
            <a:endParaRPr lang="de-DE" dirty="0"/>
          </a:p>
        </p:txBody>
      </p:sp>
      <p:pic>
        <p:nvPicPr>
          <p:cNvPr id="4" name="Grafik 3">
            <a:extLst>
              <a:ext uri="{FF2B5EF4-FFF2-40B4-BE49-F238E27FC236}">
                <a16:creationId xmlns:a16="http://schemas.microsoft.com/office/drawing/2014/main" id="{73550161-FFEC-3248-B6C4-AB05114BAD8F}"/>
              </a:ext>
            </a:extLst>
          </p:cNvPr>
          <p:cNvPicPr>
            <a:picLocks noChangeAspect="1"/>
          </p:cNvPicPr>
          <p:nvPr/>
        </p:nvPicPr>
        <p:blipFill>
          <a:blip r:embed="rId2"/>
          <a:stretch>
            <a:fillRect/>
          </a:stretch>
        </p:blipFill>
        <p:spPr>
          <a:xfrm>
            <a:off x="9627455" y="-424676"/>
            <a:ext cx="3183833" cy="2250301"/>
          </a:xfrm>
          <a:prstGeom prst="rect">
            <a:avLst/>
          </a:prstGeom>
        </p:spPr>
      </p:pic>
    </p:spTree>
    <p:extLst>
      <p:ext uri="{BB962C8B-B14F-4D97-AF65-F5344CB8AC3E}">
        <p14:creationId xmlns:p14="http://schemas.microsoft.com/office/powerpoint/2010/main" val="85235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EB42EC-0B97-4640-B318-680C890D8313}"/>
              </a:ext>
            </a:extLst>
          </p:cNvPr>
          <p:cNvSpPr>
            <a:spLocks noGrp="1"/>
          </p:cNvSpPr>
          <p:nvPr>
            <p:ph type="title"/>
          </p:nvPr>
        </p:nvSpPr>
        <p:spPr/>
        <p:txBody>
          <a:bodyPr/>
          <a:lstStyle/>
          <a:p>
            <a:r>
              <a:rPr lang="de-DE" dirty="0"/>
              <a:t>Check P5</a:t>
            </a:r>
          </a:p>
        </p:txBody>
      </p:sp>
      <p:sp>
        <p:nvSpPr>
          <p:cNvPr id="3" name="Inhaltsplatzhalter 2">
            <a:extLst>
              <a:ext uri="{FF2B5EF4-FFF2-40B4-BE49-F238E27FC236}">
                <a16:creationId xmlns:a16="http://schemas.microsoft.com/office/drawing/2014/main" id="{66B323A4-3FBD-B14C-8470-C9F776266EA9}"/>
              </a:ext>
            </a:extLst>
          </p:cNvPr>
          <p:cNvSpPr>
            <a:spLocks noGrp="1"/>
          </p:cNvSpPr>
          <p:nvPr>
            <p:ph idx="1"/>
          </p:nvPr>
        </p:nvSpPr>
        <p:spPr>
          <a:xfrm>
            <a:off x="838200" y="1825625"/>
            <a:ext cx="10515600" cy="3683077"/>
          </a:xfrm>
        </p:spPr>
        <p:txBody>
          <a:bodyPr/>
          <a:lstStyle/>
          <a:p>
            <a:r>
              <a:rPr lang="de-DE" dirty="0"/>
              <a:t>obligatorisch im Aargau</a:t>
            </a:r>
            <a:br>
              <a:rPr lang="de-DE" dirty="0"/>
            </a:br>
            <a:endParaRPr lang="de-DE" dirty="0"/>
          </a:p>
          <a:p>
            <a:r>
              <a:rPr lang="de-DE" dirty="0"/>
              <a:t>Ergebnisse liegen nun vor.</a:t>
            </a:r>
            <a:br>
              <a:rPr lang="de-DE" dirty="0"/>
            </a:br>
            <a:endParaRPr lang="de-DE" dirty="0"/>
          </a:p>
          <a:p>
            <a:r>
              <a:rPr lang="de-DE" dirty="0"/>
              <a:t>Standortbestimmung: förderorientiert, nicht promotionswirksam</a:t>
            </a:r>
            <a:br>
              <a:rPr lang="de-DE" dirty="0"/>
            </a:br>
            <a:endParaRPr lang="de-DE" dirty="0"/>
          </a:p>
          <a:p>
            <a:r>
              <a:rPr lang="de-DE" dirty="0"/>
              <a:t>Jedes Kind erhält Rückmeldung von Lehrperson zu seinem Ergebnis</a:t>
            </a:r>
          </a:p>
        </p:txBody>
      </p:sp>
      <p:pic>
        <p:nvPicPr>
          <p:cNvPr id="4" name="Grafik 3">
            <a:extLst>
              <a:ext uri="{FF2B5EF4-FFF2-40B4-BE49-F238E27FC236}">
                <a16:creationId xmlns:a16="http://schemas.microsoft.com/office/drawing/2014/main" id="{8CFFF00C-7857-814F-8D10-F63E813060EA}"/>
              </a:ext>
            </a:extLst>
          </p:cNvPr>
          <p:cNvPicPr>
            <a:picLocks noChangeAspect="1"/>
          </p:cNvPicPr>
          <p:nvPr/>
        </p:nvPicPr>
        <p:blipFill>
          <a:blip r:embed="rId2"/>
          <a:stretch>
            <a:fillRect/>
          </a:stretch>
        </p:blipFill>
        <p:spPr>
          <a:xfrm>
            <a:off x="9627455" y="-424676"/>
            <a:ext cx="3183833" cy="2250301"/>
          </a:xfrm>
          <a:prstGeom prst="rect">
            <a:avLst/>
          </a:prstGeom>
        </p:spPr>
      </p:pic>
    </p:spTree>
    <p:extLst>
      <p:ext uri="{BB962C8B-B14F-4D97-AF65-F5344CB8AC3E}">
        <p14:creationId xmlns:p14="http://schemas.microsoft.com/office/powerpoint/2010/main" val="46211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C84DC9-8B04-B245-A480-C9460A5AB3C6}"/>
              </a:ext>
            </a:extLst>
          </p:cNvPr>
          <p:cNvSpPr>
            <a:spLocks noGrp="1"/>
          </p:cNvSpPr>
          <p:nvPr>
            <p:ph type="title"/>
          </p:nvPr>
        </p:nvSpPr>
        <p:spPr/>
        <p:txBody>
          <a:bodyPr/>
          <a:lstStyle/>
          <a:p>
            <a:r>
              <a:rPr lang="de-DE" dirty="0"/>
              <a:t>Sexualpädagogik</a:t>
            </a:r>
          </a:p>
        </p:txBody>
      </p:sp>
      <p:sp>
        <p:nvSpPr>
          <p:cNvPr id="3" name="Inhaltsplatzhalter 2">
            <a:extLst>
              <a:ext uri="{FF2B5EF4-FFF2-40B4-BE49-F238E27FC236}">
                <a16:creationId xmlns:a16="http://schemas.microsoft.com/office/drawing/2014/main" id="{5028D375-39C8-C649-9BD7-FD8A0452AA5F}"/>
              </a:ext>
            </a:extLst>
          </p:cNvPr>
          <p:cNvSpPr>
            <a:spLocks noGrp="1"/>
          </p:cNvSpPr>
          <p:nvPr>
            <p:ph idx="1"/>
          </p:nvPr>
        </p:nvSpPr>
        <p:spPr>
          <a:xfrm>
            <a:off x="838200" y="3152273"/>
            <a:ext cx="10515600" cy="3024689"/>
          </a:xfrm>
        </p:spPr>
        <p:txBody>
          <a:bodyPr/>
          <a:lstStyle/>
          <a:p>
            <a:r>
              <a:rPr lang="de-DE" dirty="0"/>
              <a:t>Elternabend: 08.3.22</a:t>
            </a:r>
            <a:br>
              <a:rPr lang="de-DE" dirty="0"/>
            </a:br>
            <a:br>
              <a:rPr lang="de-DE" dirty="0"/>
            </a:br>
            <a:endParaRPr lang="de-DE" dirty="0"/>
          </a:p>
          <a:p>
            <a:r>
              <a:rPr lang="de-DE" dirty="0"/>
              <a:t>Module geschlechtergetrennt:  17.3., 24.3. bzw. 31.3.22</a:t>
            </a:r>
            <a:br>
              <a:rPr lang="de-DE" dirty="0"/>
            </a:br>
            <a:endParaRPr lang="de-DE" dirty="0"/>
          </a:p>
          <a:p>
            <a:pPr marL="0" indent="0">
              <a:buNone/>
            </a:pPr>
            <a:endParaRPr lang="de-DE" dirty="0"/>
          </a:p>
        </p:txBody>
      </p:sp>
      <p:pic>
        <p:nvPicPr>
          <p:cNvPr id="4" name="Grafik 3">
            <a:extLst>
              <a:ext uri="{FF2B5EF4-FFF2-40B4-BE49-F238E27FC236}">
                <a16:creationId xmlns:a16="http://schemas.microsoft.com/office/drawing/2014/main" id="{C48D1F34-8151-5A4C-B75A-DF1F2BB7F525}"/>
              </a:ext>
            </a:extLst>
          </p:cNvPr>
          <p:cNvPicPr>
            <a:picLocks noChangeAspect="1"/>
          </p:cNvPicPr>
          <p:nvPr/>
        </p:nvPicPr>
        <p:blipFill>
          <a:blip r:embed="rId2"/>
          <a:stretch>
            <a:fillRect/>
          </a:stretch>
        </p:blipFill>
        <p:spPr>
          <a:xfrm>
            <a:off x="9627455" y="-424676"/>
            <a:ext cx="3183833" cy="2250301"/>
          </a:xfrm>
          <a:prstGeom prst="rect">
            <a:avLst/>
          </a:prstGeom>
        </p:spPr>
      </p:pic>
    </p:spTree>
    <p:extLst>
      <p:ext uri="{BB962C8B-B14F-4D97-AF65-F5344CB8AC3E}">
        <p14:creationId xmlns:p14="http://schemas.microsoft.com/office/powerpoint/2010/main" val="419554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7F840A-2360-154A-8DA2-A2233635AC29}"/>
              </a:ext>
            </a:extLst>
          </p:cNvPr>
          <p:cNvSpPr>
            <a:spLocks noGrp="1"/>
          </p:cNvSpPr>
          <p:nvPr>
            <p:ph type="title"/>
          </p:nvPr>
        </p:nvSpPr>
        <p:spPr/>
        <p:txBody>
          <a:bodyPr>
            <a:normAutofit fontScale="90000"/>
          </a:bodyPr>
          <a:lstStyle/>
          <a:p>
            <a:br>
              <a:rPr lang="de-DE" dirty="0"/>
            </a:br>
            <a:r>
              <a:rPr lang="de-DE" dirty="0"/>
              <a:t>Schneesportlager 2022</a:t>
            </a:r>
            <a:br>
              <a:rPr lang="de-DE" dirty="0"/>
            </a:br>
            <a:endParaRPr lang="de-DE" dirty="0"/>
          </a:p>
        </p:txBody>
      </p:sp>
      <p:pic>
        <p:nvPicPr>
          <p:cNvPr id="4" name="Grafik 3">
            <a:extLst>
              <a:ext uri="{FF2B5EF4-FFF2-40B4-BE49-F238E27FC236}">
                <a16:creationId xmlns:a16="http://schemas.microsoft.com/office/drawing/2014/main" id="{BE01E963-025E-1042-828B-6E6A2A47D05D}"/>
              </a:ext>
            </a:extLst>
          </p:cNvPr>
          <p:cNvPicPr>
            <a:picLocks noChangeAspect="1"/>
          </p:cNvPicPr>
          <p:nvPr/>
        </p:nvPicPr>
        <p:blipFill>
          <a:blip r:embed="rId2"/>
          <a:stretch>
            <a:fillRect/>
          </a:stretch>
        </p:blipFill>
        <p:spPr>
          <a:xfrm>
            <a:off x="9627455" y="-413525"/>
            <a:ext cx="3183833" cy="2250301"/>
          </a:xfrm>
          <a:prstGeom prst="rect">
            <a:avLst/>
          </a:prstGeom>
        </p:spPr>
      </p:pic>
      <p:sp>
        <p:nvSpPr>
          <p:cNvPr id="5" name="Inhaltsplatzhalter 4">
            <a:extLst>
              <a:ext uri="{FF2B5EF4-FFF2-40B4-BE49-F238E27FC236}">
                <a16:creationId xmlns:a16="http://schemas.microsoft.com/office/drawing/2014/main" id="{74BD63D5-324D-FC48-B5EA-ABE1D91EADDA}"/>
              </a:ext>
            </a:extLst>
          </p:cNvPr>
          <p:cNvSpPr>
            <a:spLocks noGrp="1"/>
          </p:cNvSpPr>
          <p:nvPr>
            <p:ph idx="1"/>
          </p:nvPr>
        </p:nvSpPr>
        <p:spPr>
          <a:xfrm>
            <a:off x="838200" y="3056021"/>
            <a:ext cx="10515600" cy="1179095"/>
          </a:xfrm>
        </p:spPr>
        <p:txBody>
          <a:bodyPr>
            <a:normAutofit/>
          </a:bodyPr>
          <a:lstStyle/>
          <a:p>
            <a:r>
              <a:rPr lang="de-DE" sz="4000" dirty="0"/>
              <a:t>Es findet </a:t>
            </a:r>
            <a:r>
              <a:rPr lang="de-DE" sz="4000" b="1" dirty="0">
                <a:solidFill>
                  <a:srgbClr val="FF0000"/>
                </a:solidFill>
              </a:rPr>
              <a:t>kein </a:t>
            </a:r>
            <a:r>
              <a:rPr lang="de-DE" sz="4000" dirty="0"/>
              <a:t>Schneesportlager mehr statt.</a:t>
            </a:r>
          </a:p>
        </p:txBody>
      </p:sp>
    </p:spTree>
    <p:extLst>
      <p:ext uri="{BB962C8B-B14F-4D97-AF65-F5344CB8AC3E}">
        <p14:creationId xmlns:p14="http://schemas.microsoft.com/office/powerpoint/2010/main" val="2039802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2B89D7-325A-1F4E-A24A-A9EDAC336625}"/>
              </a:ext>
            </a:extLst>
          </p:cNvPr>
          <p:cNvSpPr>
            <a:spLocks noGrp="1"/>
          </p:cNvSpPr>
          <p:nvPr>
            <p:ph type="title"/>
          </p:nvPr>
        </p:nvSpPr>
        <p:spPr/>
        <p:txBody>
          <a:bodyPr/>
          <a:lstStyle/>
          <a:p>
            <a:r>
              <a:rPr lang="de-DE" dirty="0"/>
              <a:t>Fragen, Anliegen deponieren</a:t>
            </a:r>
          </a:p>
        </p:txBody>
      </p:sp>
      <p:pic>
        <p:nvPicPr>
          <p:cNvPr id="6" name="Inhaltsplatzhalter 5">
            <a:extLst>
              <a:ext uri="{FF2B5EF4-FFF2-40B4-BE49-F238E27FC236}">
                <a16:creationId xmlns:a16="http://schemas.microsoft.com/office/drawing/2014/main" id="{EF922962-0BF2-2D44-A6A4-482BD1F4D67D}"/>
              </a:ext>
            </a:extLst>
          </p:cNvPr>
          <p:cNvPicPr>
            <a:picLocks noGrp="1" noChangeAspect="1"/>
          </p:cNvPicPr>
          <p:nvPr>
            <p:ph idx="1"/>
          </p:nvPr>
        </p:nvPicPr>
        <p:blipFill>
          <a:blip r:embed="rId2"/>
          <a:stretch>
            <a:fillRect/>
          </a:stretch>
        </p:blipFill>
        <p:spPr>
          <a:xfrm>
            <a:off x="3503146" y="1690688"/>
            <a:ext cx="3577878" cy="4758209"/>
          </a:xfrm>
        </p:spPr>
      </p:pic>
      <p:pic>
        <p:nvPicPr>
          <p:cNvPr id="4" name="Grafik 3">
            <a:extLst>
              <a:ext uri="{FF2B5EF4-FFF2-40B4-BE49-F238E27FC236}">
                <a16:creationId xmlns:a16="http://schemas.microsoft.com/office/drawing/2014/main" id="{71D7061E-B320-D140-8B08-B4D06544DF3C}"/>
              </a:ext>
            </a:extLst>
          </p:cNvPr>
          <p:cNvPicPr>
            <a:picLocks noChangeAspect="1"/>
          </p:cNvPicPr>
          <p:nvPr/>
        </p:nvPicPr>
        <p:blipFill>
          <a:blip r:embed="rId3"/>
          <a:stretch>
            <a:fillRect/>
          </a:stretch>
        </p:blipFill>
        <p:spPr>
          <a:xfrm>
            <a:off x="9627455" y="-413525"/>
            <a:ext cx="3183833" cy="2250301"/>
          </a:xfrm>
          <a:prstGeom prst="rect">
            <a:avLst/>
          </a:prstGeom>
        </p:spPr>
      </p:pic>
    </p:spTree>
    <p:extLst>
      <p:ext uri="{BB962C8B-B14F-4D97-AF65-F5344CB8AC3E}">
        <p14:creationId xmlns:p14="http://schemas.microsoft.com/office/powerpoint/2010/main" val="2681612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BEE18-ECDC-7C4E-979A-B3E63AC26488}"/>
              </a:ext>
            </a:extLst>
          </p:cNvPr>
          <p:cNvSpPr>
            <a:spLocks noGrp="1"/>
          </p:cNvSpPr>
          <p:nvPr>
            <p:ph type="title"/>
          </p:nvPr>
        </p:nvSpPr>
        <p:spPr/>
        <p:txBody>
          <a:bodyPr/>
          <a:lstStyle/>
          <a:p>
            <a:r>
              <a:rPr lang="de-DE" dirty="0"/>
              <a:t>Jugendarbeit</a:t>
            </a:r>
          </a:p>
        </p:txBody>
      </p:sp>
      <p:sp>
        <p:nvSpPr>
          <p:cNvPr id="3" name="Inhaltsplatzhalter 2">
            <a:extLst>
              <a:ext uri="{FF2B5EF4-FFF2-40B4-BE49-F238E27FC236}">
                <a16:creationId xmlns:a16="http://schemas.microsoft.com/office/drawing/2014/main" id="{3E1BEC25-3A68-D644-98EE-C1C3263AD691}"/>
              </a:ext>
            </a:extLst>
          </p:cNvPr>
          <p:cNvSpPr>
            <a:spLocks noGrp="1"/>
          </p:cNvSpPr>
          <p:nvPr>
            <p:ph idx="1"/>
          </p:nvPr>
        </p:nvSpPr>
        <p:spPr/>
        <p:txBody>
          <a:bodyPr/>
          <a:lstStyle/>
          <a:p>
            <a:r>
              <a:rPr lang="de-DE" dirty="0"/>
              <a:t>Simon Staudenmann und Katarina </a:t>
            </a:r>
            <a:r>
              <a:rPr lang="de-DE" dirty="0" err="1"/>
              <a:t>Barnjak</a:t>
            </a:r>
            <a:endParaRPr lang="de-DE" dirty="0"/>
          </a:p>
        </p:txBody>
      </p:sp>
      <p:pic>
        <p:nvPicPr>
          <p:cNvPr id="4" name="Grafik 3">
            <a:extLst>
              <a:ext uri="{FF2B5EF4-FFF2-40B4-BE49-F238E27FC236}">
                <a16:creationId xmlns:a16="http://schemas.microsoft.com/office/drawing/2014/main" id="{9B5F03E1-FCDC-FA41-99EF-F0B181EF6446}"/>
              </a:ext>
            </a:extLst>
          </p:cNvPr>
          <p:cNvPicPr>
            <a:picLocks noChangeAspect="1"/>
          </p:cNvPicPr>
          <p:nvPr/>
        </p:nvPicPr>
        <p:blipFill>
          <a:blip r:embed="rId2"/>
          <a:stretch>
            <a:fillRect/>
          </a:stretch>
        </p:blipFill>
        <p:spPr>
          <a:xfrm>
            <a:off x="9627455" y="-413525"/>
            <a:ext cx="3183833" cy="2250301"/>
          </a:xfrm>
          <a:prstGeom prst="rect">
            <a:avLst/>
          </a:prstGeom>
        </p:spPr>
      </p:pic>
    </p:spTree>
    <p:extLst>
      <p:ext uri="{BB962C8B-B14F-4D97-AF65-F5344CB8AC3E}">
        <p14:creationId xmlns:p14="http://schemas.microsoft.com/office/powerpoint/2010/main" val="1485814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4085619" y="155687"/>
            <a:ext cx="1639156" cy="1648855"/>
          </a:xfrm>
          <a:prstGeom prst="rect">
            <a:avLst/>
          </a:prstGeom>
        </p:spPr>
      </p:pic>
      <p:pic>
        <p:nvPicPr>
          <p:cNvPr id="5" name="Bild 4"/>
          <p:cNvPicPr>
            <a:picLocks noChangeAspect="1"/>
          </p:cNvPicPr>
          <p:nvPr/>
        </p:nvPicPr>
        <p:blipFill>
          <a:blip r:embed="rId3"/>
          <a:stretch>
            <a:fillRect/>
          </a:stretch>
        </p:blipFill>
        <p:spPr>
          <a:xfrm>
            <a:off x="7599778" y="519509"/>
            <a:ext cx="1665072" cy="852125"/>
          </a:xfrm>
          <a:prstGeom prst="rect">
            <a:avLst/>
          </a:prstGeom>
        </p:spPr>
      </p:pic>
      <p:pic>
        <p:nvPicPr>
          <p:cNvPr id="6" name="Bild 7"/>
          <p:cNvPicPr>
            <a:picLocks noChangeAspect="1"/>
          </p:cNvPicPr>
          <p:nvPr/>
        </p:nvPicPr>
        <p:blipFill>
          <a:blip r:embed="rId4"/>
          <a:stretch>
            <a:fillRect/>
          </a:stretch>
        </p:blipFill>
        <p:spPr>
          <a:xfrm>
            <a:off x="2202396" y="4987944"/>
            <a:ext cx="1701800" cy="1701800"/>
          </a:xfrm>
          <a:prstGeom prst="rect">
            <a:avLst/>
          </a:prstGeom>
        </p:spPr>
      </p:pic>
      <p:pic>
        <p:nvPicPr>
          <p:cNvPr id="7" name="Bild 10"/>
          <p:cNvPicPr>
            <a:picLocks noChangeAspect="1"/>
          </p:cNvPicPr>
          <p:nvPr/>
        </p:nvPicPr>
        <p:blipFill>
          <a:blip r:embed="rId5"/>
          <a:stretch>
            <a:fillRect/>
          </a:stretch>
        </p:blipFill>
        <p:spPr>
          <a:xfrm>
            <a:off x="8552120" y="4103607"/>
            <a:ext cx="1905000" cy="1905000"/>
          </a:xfrm>
          <a:prstGeom prst="rect">
            <a:avLst/>
          </a:prstGeom>
        </p:spPr>
      </p:pic>
      <p:pic>
        <p:nvPicPr>
          <p:cNvPr id="8" name="Bild 12" descr="chille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1248" y="2292523"/>
            <a:ext cx="2812475" cy="1271647"/>
          </a:xfrm>
          <a:prstGeom prst="rect">
            <a:avLst/>
          </a:prstGeom>
        </p:spPr>
      </p:pic>
      <p:pic>
        <p:nvPicPr>
          <p:cNvPr id="9" name="Bild 13"/>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4020512" y="3136929"/>
            <a:ext cx="523210" cy="1363209"/>
          </a:xfrm>
          <a:prstGeom prst="rect">
            <a:avLst/>
          </a:prstGeom>
        </p:spPr>
      </p:pic>
      <p:pic>
        <p:nvPicPr>
          <p:cNvPr id="10" name="Bild 1" descr="weibliche-jugendlich-abbildung-5230457.jpg"/>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15085" y="1477207"/>
            <a:ext cx="3069605" cy="5212537"/>
          </a:xfrm>
          <a:prstGeom prst="rect">
            <a:avLst/>
          </a:prstGeom>
        </p:spPr>
      </p:pic>
      <p:pic>
        <p:nvPicPr>
          <p:cNvPr id="11" name="Bild 2" descr="iphone-hi.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12251" y="1662222"/>
            <a:ext cx="905199" cy="1720457"/>
          </a:xfrm>
          <a:prstGeom prst="rect">
            <a:avLst/>
          </a:prstGeom>
        </p:spPr>
      </p:pic>
    </p:spTree>
    <p:extLst>
      <p:ext uri="{BB962C8B-B14F-4D97-AF65-F5344CB8AC3E}">
        <p14:creationId xmlns:p14="http://schemas.microsoft.com/office/powerpoint/2010/main" val="340165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3"/>
          <p:cNvPicPr>
            <a:picLocks noChangeAspect="1"/>
          </p:cNvPicPr>
          <p:nvPr/>
        </p:nvPicPr>
        <p:blipFill>
          <a:blip r:embed="rId2"/>
          <a:stretch>
            <a:fillRect/>
          </a:stretch>
        </p:blipFill>
        <p:spPr>
          <a:xfrm>
            <a:off x="4085619" y="155687"/>
            <a:ext cx="1639156" cy="1648855"/>
          </a:xfrm>
          <a:prstGeom prst="rect">
            <a:avLst/>
          </a:prstGeom>
        </p:spPr>
      </p:pic>
      <p:pic>
        <p:nvPicPr>
          <p:cNvPr id="3" name="Bild 4"/>
          <p:cNvPicPr>
            <a:picLocks noChangeAspect="1"/>
          </p:cNvPicPr>
          <p:nvPr/>
        </p:nvPicPr>
        <p:blipFill>
          <a:blip r:embed="rId3"/>
          <a:stretch>
            <a:fillRect/>
          </a:stretch>
        </p:blipFill>
        <p:spPr>
          <a:xfrm>
            <a:off x="7599778" y="519509"/>
            <a:ext cx="1665072" cy="852125"/>
          </a:xfrm>
          <a:prstGeom prst="rect">
            <a:avLst/>
          </a:prstGeom>
        </p:spPr>
      </p:pic>
      <p:pic>
        <p:nvPicPr>
          <p:cNvPr id="4" name="Bild 7"/>
          <p:cNvPicPr>
            <a:picLocks noChangeAspect="1"/>
          </p:cNvPicPr>
          <p:nvPr/>
        </p:nvPicPr>
        <p:blipFill>
          <a:blip r:embed="rId4"/>
          <a:stretch>
            <a:fillRect/>
          </a:stretch>
        </p:blipFill>
        <p:spPr>
          <a:xfrm>
            <a:off x="2202396" y="4987944"/>
            <a:ext cx="1701800" cy="1701800"/>
          </a:xfrm>
          <a:prstGeom prst="rect">
            <a:avLst/>
          </a:prstGeom>
        </p:spPr>
      </p:pic>
      <p:pic>
        <p:nvPicPr>
          <p:cNvPr id="5" name="Bild 10"/>
          <p:cNvPicPr>
            <a:picLocks noChangeAspect="1"/>
          </p:cNvPicPr>
          <p:nvPr/>
        </p:nvPicPr>
        <p:blipFill>
          <a:blip r:embed="rId5"/>
          <a:stretch>
            <a:fillRect/>
          </a:stretch>
        </p:blipFill>
        <p:spPr>
          <a:xfrm>
            <a:off x="8552120" y="4103607"/>
            <a:ext cx="1905000" cy="1905000"/>
          </a:xfrm>
          <a:prstGeom prst="rect">
            <a:avLst/>
          </a:prstGeom>
        </p:spPr>
      </p:pic>
      <p:pic>
        <p:nvPicPr>
          <p:cNvPr id="6" name="Bild 11" descr="karikatur-eines-kindes-mit-einem-skateboard-21018364.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02872" y="1804542"/>
            <a:ext cx="3453707" cy="4598131"/>
          </a:xfrm>
          <a:prstGeom prst="rect">
            <a:avLst/>
          </a:prstGeom>
        </p:spPr>
      </p:pic>
      <p:pic>
        <p:nvPicPr>
          <p:cNvPr id="7" name="Bild 12" descr="chillen.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31248" y="2292523"/>
            <a:ext cx="2812475" cy="1271647"/>
          </a:xfrm>
          <a:prstGeom prst="rect">
            <a:avLst/>
          </a:prstGeom>
        </p:spPr>
      </p:pic>
      <p:pic>
        <p:nvPicPr>
          <p:cNvPr id="8" name="Bild 13"/>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4020512" y="3136929"/>
            <a:ext cx="523210" cy="1363209"/>
          </a:xfrm>
          <a:prstGeom prst="rect">
            <a:avLst/>
          </a:prstGeom>
        </p:spPr>
      </p:pic>
      <p:pic>
        <p:nvPicPr>
          <p:cNvPr id="9" name="Bild 14" descr="Download.jpe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73206" y="1804542"/>
            <a:ext cx="1185203" cy="1720457"/>
          </a:xfrm>
          <a:prstGeom prst="rect">
            <a:avLst/>
          </a:prstGeom>
        </p:spPr>
      </p:pic>
    </p:spTree>
    <p:extLst>
      <p:ext uri="{BB962C8B-B14F-4D97-AF65-F5344CB8AC3E}">
        <p14:creationId xmlns:p14="http://schemas.microsoft.com/office/powerpoint/2010/main" val="273923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2B89D7-325A-1F4E-A24A-A9EDAC336625}"/>
              </a:ext>
            </a:extLst>
          </p:cNvPr>
          <p:cNvSpPr>
            <a:spLocks noGrp="1"/>
          </p:cNvSpPr>
          <p:nvPr>
            <p:ph type="title"/>
          </p:nvPr>
        </p:nvSpPr>
        <p:spPr/>
        <p:txBody>
          <a:bodyPr/>
          <a:lstStyle/>
          <a:p>
            <a:r>
              <a:rPr lang="de-DE" dirty="0"/>
              <a:t>Fragen, Anliegen deponieren</a:t>
            </a:r>
          </a:p>
        </p:txBody>
      </p:sp>
      <p:pic>
        <p:nvPicPr>
          <p:cNvPr id="6" name="Inhaltsplatzhalter 5">
            <a:extLst>
              <a:ext uri="{FF2B5EF4-FFF2-40B4-BE49-F238E27FC236}">
                <a16:creationId xmlns:a16="http://schemas.microsoft.com/office/drawing/2014/main" id="{EF922962-0BF2-2D44-A6A4-482BD1F4D67D}"/>
              </a:ext>
            </a:extLst>
          </p:cNvPr>
          <p:cNvPicPr>
            <a:picLocks noGrp="1" noChangeAspect="1"/>
          </p:cNvPicPr>
          <p:nvPr>
            <p:ph idx="1"/>
          </p:nvPr>
        </p:nvPicPr>
        <p:blipFill>
          <a:blip r:embed="rId2"/>
          <a:stretch>
            <a:fillRect/>
          </a:stretch>
        </p:blipFill>
        <p:spPr>
          <a:xfrm>
            <a:off x="3503146" y="1690688"/>
            <a:ext cx="3577878" cy="4758209"/>
          </a:xfrm>
        </p:spPr>
      </p:pic>
      <p:pic>
        <p:nvPicPr>
          <p:cNvPr id="4" name="Grafik 3">
            <a:extLst>
              <a:ext uri="{FF2B5EF4-FFF2-40B4-BE49-F238E27FC236}">
                <a16:creationId xmlns:a16="http://schemas.microsoft.com/office/drawing/2014/main" id="{71D7061E-B320-D140-8B08-B4D06544DF3C}"/>
              </a:ext>
            </a:extLst>
          </p:cNvPr>
          <p:cNvPicPr>
            <a:picLocks noChangeAspect="1"/>
          </p:cNvPicPr>
          <p:nvPr/>
        </p:nvPicPr>
        <p:blipFill>
          <a:blip r:embed="rId3"/>
          <a:stretch>
            <a:fillRect/>
          </a:stretch>
        </p:blipFill>
        <p:spPr>
          <a:xfrm>
            <a:off x="9627455" y="-413525"/>
            <a:ext cx="3183833" cy="2250301"/>
          </a:xfrm>
          <a:prstGeom prst="rect">
            <a:avLst/>
          </a:prstGeom>
        </p:spPr>
      </p:pic>
    </p:spTree>
    <p:extLst>
      <p:ext uri="{BB962C8B-B14F-4D97-AF65-F5344CB8AC3E}">
        <p14:creationId xmlns:p14="http://schemas.microsoft.com/office/powerpoint/2010/main" val="12879330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95890-9597-5C42-8B72-967115DCF3B2}"/>
              </a:ext>
            </a:extLst>
          </p:cNvPr>
          <p:cNvSpPr>
            <a:spLocks noGrp="1"/>
          </p:cNvSpPr>
          <p:nvPr>
            <p:ph type="title"/>
          </p:nvPr>
        </p:nvSpPr>
        <p:spPr/>
        <p:txBody>
          <a:bodyPr/>
          <a:lstStyle/>
          <a:p>
            <a:endParaRPr lang="de-DE"/>
          </a:p>
        </p:txBody>
      </p:sp>
      <p:pic>
        <p:nvPicPr>
          <p:cNvPr id="5" name="Inhaltsplatzhalter 4">
            <a:extLst>
              <a:ext uri="{FF2B5EF4-FFF2-40B4-BE49-F238E27FC236}">
                <a16:creationId xmlns:a16="http://schemas.microsoft.com/office/drawing/2014/main" id="{BEF5D6E1-9DDD-734D-84CA-6506B15F708B}"/>
              </a:ext>
            </a:extLst>
          </p:cNvPr>
          <p:cNvPicPr>
            <a:picLocks noGrp="1" noChangeAspect="1"/>
          </p:cNvPicPr>
          <p:nvPr>
            <p:ph idx="1"/>
          </p:nvPr>
        </p:nvPicPr>
        <p:blipFill>
          <a:blip r:embed="rId2"/>
          <a:stretch>
            <a:fillRect/>
          </a:stretch>
        </p:blipFill>
        <p:spPr>
          <a:xfrm>
            <a:off x="1578712" y="-1"/>
            <a:ext cx="9159911" cy="6863827"/>
          </a:xfrm>
          <a:noFill/>
        </p:spPr>
      </p:pic>
    </p:spTree>
    <p:extLst>
      <p:ext uri="{BB962C8B-B14F-4D97-AF65-F5344CB8AC3E}">
        <p14:creationId xmlns:p14="http://schemas.microsoft.com/office/powerpoint/2010/main" val="3028010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F0C8F8-2ABB-1D40-91A3-ACFA2241D2F0}"/>
              </a:ext>
            </a:extLst>
          </p:cNvPr>
          <p:cNvSpPr>
            <a:spLocks noGrp="1"/>
          </p:cNvSpPr>
          <p:nvPr>
            <p:ph type="title"/>
          </p:nvPr>
        </p:nvSpPr>
        <p:spPr/>
        <p:txBody>
          <a:bodyPr/>
          <a:lstStyle/>
          <a:p>
            <a:r>
              <a:rPr lang="de-DE" dirty="0"/>
              <a:t>Weiterhin auf </a:t>
            </a:r>
            <a:br>
              <a:rPr lang="de-DE" dirty="0"/>
            </a:br>
            <a:r>
              <a:rPr lang="de-DE" dirty="0"/>
              <a:t>eine gute Zusammenarbeit!</a:t>
            </a:r>
          </a:p>
        </p:txBody>
      </p:sp>
      <p:pic>
        <p:nvPicPr>
          <p:cNvPr id="5" name="Inhaltsplatzhalter 4">
            <a:extLst>
              <a:ext uri="{FF2B5EF4-FFF2-40B4-BE49-F238E27FC236}">
                <a16:creationId xmlns:a16="http://schemas.microsoft.com/office/drawing/2014/main" id="{669D0466-6C42-8247-A5CF-D8D4E8D825A0}"/>
              </a:ext>
            </a:extLst>
          </p:cNvPr>
          <p:cNvPicPr>
            <a:picLocks noGrp="1" noChangeAspect="1"/>
          </p:cNvPicPr>
          <p:nvPr>
            <p:ph idx="1"/>
          </p:nvPr>
        </p:nvPicPr>
        <p:blipFill>
          <a:blip r:embed="rId2"/>
          <a:stretch>
            <a:fillRect/>
          </a:stretch>
        </p:blipFill>
        <p:spPr>
          <a:xfrm rot="5400000">
            <a:off x="4010951" y="1109969"/>
            <a:ext cx="3989630" cy="5655335"/>
          </a:xfrm>
        </p:spPr>
      </p:pic>
      <p:pic>
        <p:nvPicPr>
          <p:cNvPr id="6" name="Grafik 5">
            <a:extLst>
              <a:ext uri="{FF2B5EF4-FFF2-40B4-BE49-F238E27FC236}">
                <a16:creationId xmlns:a16="http://schemas.microsoft.com/office/drawing/2014/main" id="{0167573B-0478-6A48-9789-7E0B609FE593}"/>
              </a:ext>
            </a:extLst>
          </p:cNvPr>
          <p:cNvPicPr>
            <a:picLocks noChangeAspect="1"/>
          </p:cNvPicPr>
          <p:nvPr/>
        </p:nvPicPr>
        <p:blipFill>
          <a:blip r:embed="rId3"/>
          <a:stretch>
            <a:fillRect/>
          </a:stretch>
        </p:blipFill>
        <p:spPr>
          <a:xfrm>
            <a:off x="9627455" y="-413525"/>
            <a:ext cx="3183833" cy="2250301"/>
          </a:xfrm>
          <a:prstGeom prst="rect">
            <a:avLst/>
          </a:prstGeom>
        </p:spPr>
      </p:pic>
    </p:spTree>
    <p:extLst>
      <p:ext uri="{BB962C8B-B14F-4D97-AF65-F5344CB8AC3E}">
        <p14:creationId xmlns:p14="http://schemas.microsoft.com/office/powerpoint/2010/main" val="20495330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528B0-8854-574F-A1B0-F22C50A115B1}"/>
              </a:ext>
            </a:extLst>
          </p:cNvPr>
          <p:cNvSpPr>
            <a:spLocks noGrp="1"/>
          </p:cNvSpPr>
          <p:nvPr>
            <p:ph type="title"/>
          </p:nvPr>
        </p:nvSpPr>
        <p:spPr/>
        <p:txBody>
          <a:bodyPr/>
          <a:lstStyle/>
          <a:p>
            <a:pPr algn="ctr"/>
            <a:r>
              <a:rPr lang="de-DE" dirty="0"/>
              <a:t>Neuer Aargauer Lehrplan</a:t>
            </a:r>
          </a:p>
        </p:txBody>
      </p:sp>
      <p:sp>
        <p:nvSpPr>
          <p:cNvPr id="3" name="Inhaltsplatzhalter 2">
            <a:extLst>
              <a:ext uri="{FF2B5EF4-FFF2-40B4-BE49-F238E27FC236}">
                <a16:creationId xmlns:a16="http://schemas.microsoft.com/office/drawing/2014/main" id="{363D733B-1CD9-034A-8D8B-2FDC529AE978}"/>
              </a:ext>
            </a:extLst>
          </p:cNvPr>
          <p:cNvSpPr>
            <a:spLocks noGrp="1"/>
          </p:cNvSpPr>
          <p:nvPr>
            <p:ph idx="1"/>
          </p:nvPr>
        </p:nvSpPr>
        <p:spPr>
          <a:xfrm>
            <a:off x="0" y="1449238"/>
            <a:ext cx="12192000" cy="5262113"/>
          </a:xfrm>
        </p:spPr>
        <p:txBody>
          <a:bodyPr>
            <a:normAutofit/>
          </a:bodyPr>
          <a:lstStyle/>
          <a:p>
            <a:r>
              <a:rPr lang="de-DE" dirty="0"/>
              <a:t>Obligatorisch ab Schuljahr 2020/2021</a:t>
            </a:r>
            <a:br>
              <a:rPr lang="de-DE" dirty="0"/>
            </a:br>
            <a:r>
              <a:rPr lang="de-DE" dirty="0"/>
              <a:t>Einführungszeit mindestens 3 Jahre</a:t>
            </a:r>
          </a:p>
          <a:p>
            <a:r>
              <a:rPr lang="de-DE" dirty="0"/>
              <a:t>Kompetenzorientierter Unterricht</a:t>
            </a:r>
            <a:br>
              <a:rPr lang="de-DE" dirty="0"/>
            </a:br>
            <a:r>
              <a:rPr lang="de-DE" dirty="0"/>
              <a:t>Wissen – Können – Wollen</a:t>
            </a:r>
            <a:br>
              <a:rPr lang="de-DE" dirty="0"/>
            </a:br>
            <a:r>
              <a:rPr lang="de-DE" dirty="0"/>
              <a:t>Förderung fachlicher und überfachlicher (personale, soziale, methodische) Kompetenzen</a:t>
            </a:r>
          </a:p>
          <a:p>
            <a:r>
              <a:rPr lang="de-DE" dirty="0"/>
              <a:t>Aktueller Stand </a:t>
            </a:r>
            <a:br>
              <a:rPr lang="de-DE" dirty="0"/>
            </a:br>
            <a:r>
              <a:rPr lang="de-DE" dirty="0"/>
              <a:t>Auseinandersetzung mit der Beurteilung</a:t>
            </a:r>
            <a:br>
              <a:rPr lang="de-DE" dirty="0"/>
            </a:br>
            <a:r>
              <a:rPr lang="de-DE" dirty="0"/>
              <a:t>Ausprobieren von verschiedenen Beurteilungsformen</a:t>
            </a:r>
            <a:br>
              <a:rPr lang="de-DE" dirty="0"/>
            </a:br>
            <a:r>
              <a:rPr lang="de-DE" dirty="0"/>
              <a:t>Auseinandersetzung mit Handlungsspielraum</a:t>
            </a:r>
            <a:br>
              <a:rPr lang="de-DE" dirty="0"/>
            </a:br>
            <a:r>
              <a:rPr lang="de-DE" dirty="0"/>
              <a:t>Ziel: Bis Mitte Schuljahr Konzept zur Beurteilung an unserer Schule erarbeiten </a:t>
            </a:r>
          </a:p>
        </p:txBody>
      </p:sp>
      <p:pic>
        <p:nvPicPr>
          <p:cNvPr id="4" name="Grafik 3">
            <a:extLst>
              <a:ext uri="{FF2B5EF4-FFF2-40B4-BE49-F238E27FC236}">
                <a16:creationId xmlns:a16="http://schemas.microsoft.com/office/drawing/2014/main" id="{0685E501-DAAA-B941-AE3A-3A6E21F6DF80}"/>
              </a:ext>
            </a:extLst>
          </p:cNvPr>
          <p:cNvPicPr>
            <a:picLocks noChangeAspect="1"/>
          </p:cNvPicPr>
          <p:nvPr/>
        </p:nvPicPr>
        <p:blipFill>
          <a:blip r:embed="rId2"/>
          <a:stretch>
            <a:fillRect/>
          </a:stretch>
        </p:blipFill>
        <p:spPr>
          <a:xfrm>
            <a:off x="9627455" y="-424676"/>
            <a:ext cx="3183833" cy="2250301"/>
          </a:xfrm>
          <a:prstGeom prst="rect">
            <a:avLst/>
          </a:prstGeom>
        </p:spPr>
      </p:pic>
    </p:spTree>
    <p:extLst>
      <p:ext uri="{BB962C8B-B14F-4D97-AF65-F5344CB8AC3E}">
        <p14:creationId xmlns:p14="http://schemas.microsoft.com/office/powerpoint/2010/main" val="302120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476A13-B011-6C49-9D76-D075573CE5CF}"/>
              </a:ext>
            </a:extLst>
          </p:cNvPr>
          <p:cNvSpPr>
            <a:spLocks noGrp="1"/>
          </p:cNvSpPr>
          <p:nvPr>
            <p:ph type="title"/>
          </p:nvPr>
        </p:nvSpPr>
        <p:spPr/>
        <p:txBody>
          <a:bodyPr/>
          <a:lstStyle/>
          <a:p>
            <a:r>
              <a:rPr lang="de-DE" dirty="0"/>
              <a:t>Beurteilung</a:t>
            </a:r>
          </a:p>
        </p:txBody>
      </p:sp>
      <p:sp>
        <p:nvSpPr>
          <p:cNvPr id="3" name="Inhaltsplatzhalter 2">
            <a:extLst>
              <a:ext uri="{FF2B5EF4-FFF2-40B4-BE49-F238E27FC236}">
                <a16:creationId xmlns:a16="http://schemas.microsoft.com/office/drawing/2014/main" id="{4053B029-56E5-294A-AFD0-4CA85929F905}"/>
              </a:ext>
            </a:extLst>
          </p:cNvPr>
          <p:cNvSpPr>
            <a:spLocks noGrp="1"/>
          </p:cNvSpPr>
          <p:nvPr>
            <p:ph idx="1"/>
          </p:nvPr>
        </p:nvSpPr>
        <p:spPr>
          <a:xfrm>
            <a:off x="838200" y="1825624"/>
            <a:ext cx="10515600" cy="4623301"/>
          </a:xfrm>
        </p:spPr>
        <p:txBody>
          <a:bodyPr>
            <a:normAutofit fontScale="85000" lnSpcReduction="20000"/>
          </a:bodyPr>
          <a:lstStyle/>
          <a:p>
            <a:r>
              <a:rPr lang="de-DE" dirty="0"/>
              <a:t>Sie ist </a:t>
            </a:r>
            <a:br>
              <a:rPr lang="de-DE" dirty="0"/>
            </a:br>
            <a:br>
              <a:rPr lang="de-DE" dirty="0"/>
            </a:br>
            <a:r>
              <a:rPr lang="de-DE" dirty="0"/>
              <a:t>- </a:t>
            </a:r>
            <a:r>
              <a:rPr lang="de-DE" b="1" dirty="0">
                <a:solidFill>
                  <a:schemeClr val="accent1"/>
                </a:solidFill>
              </a:rPr>
              <a:t>einerseits förderorientiert (insbesondere der Zwischenbericht)</a:t>
            </a:r>
            <a:br>
              <a:rPr lang="de-DE" b="1" dirty="0">
                <a:solidFill>
                  <a:schemeClr val="accent1"/>
                </a:solidFill>
              </a:rPr>
            </a:br>
            <a:br>
              <a:rPr lang="de-DE" b="1" dirty="0">
                <a:solidFill>
                  <a:schemeClr val="accent1"/>
                </a:solidFill>
              </a:rPr>
            </a:br>
            <a:br>
              <a:rPr lang="de-DE" b="1" dirty="0">
                <a:solidFill>
                  <a:schemeClr val="accent1"/>
                </a:solidFill>
              </a:rPr>
            </a:br>
            <a:r>
              <a:rPr lang="de-DE" b="1" dirty="0">
                <a:solidFill>
                  <a:schemeClr val="accent1"/>
                </a:solidFill>
              </a:rPr>
              <a:t>- andererseits leistungsorientiert und selektiv (Jahreszeugnis)</a:t>
            </a:r>
            <a:br>
              <a:rPr lang="de-DE" b="1" dirty="0">
                <a:solidFill>
                  <a:schemeClr val="accent1"/>
                </a:solidFill>
              </a:rPr>
            </a:br>
            <a:endParaRPr lang="de-DE" b="1" dirty="0">
              <a:solidFill>
                <a:schemeClr val="accent1"/>
              </a:solidFill>
            </a:endParaRPr>
          </a:p>
          <a:p>
            <a:r>
              <a:rPr lang="de-DE" dirty="0"/>
              <a:t>Beurteilungen erfolgen immer wieder im Unterricht </a:t>
            </a:r>
            <a:br>
              <a:rPr lang="de-DE" dirty="0"/>
            </a:br>
            <a:br>
              <a:rPr lang="de-DE" dirty="0"/>
            </a:br>
            <a:r>
              <a:rPr lang="de-DE" b="1" dirty="0">
                <a:solidFill>
                  <a:schemeClr val="accent1"/>
                </a:solidFill>
              </a:rPr>
              <a:t>- formativ </a:t>
            </a:r>
            <a:br>
              <a:rPr lang="de-DE" b="1" dirty="0">
                <a:solidFill>
                  <a:schemeClr val="accent1"/>
                </a:solidFill>
              </a:rPr>
            </a:br>
            <a:r>
              <a:rPr lang="de-DE" b="1" dirty="0">
                <a:solidFill>
                  <a:schemeClr val="accent1"/>
                </a:solidFill>
              </a:rPr>
              <a:t>  (förderorientierte Rückmeldungen, Bezug auf Lernprozess)</a:t>
            </a:r>
            <a:br>
              <a:rPr lang="de-DE" b="1" dirty="0">
                <a:solidFill>
                  <a:schemeClr val="accent1"/>
                </a:solidFill>
              </a:rPr>
            </a:br>
            <a:br>
              <a:rPr lang="de-DE" b="1" dirty="0">
                <a:solidFill>
                  <a:schemeClr val="accent1"/>
                </a:solidFill>
              </a:rPr>
            </a:br>
            <a:r>
              <a:rPr lang="de-DE" b="1" dirty="0">
                <a:solidFill>
                  <a:schemeClr val="accent1"/>
                </a:solidFill>
              </a:rPr>
              <a:t>- </a:t>
            </a:r>
            <a:r>
              <a:rPr lang="de-DE" b="1" dirty="0" err="1">
                <a:solidFill>
                  <a:schemeClr val="accent1"/>
                </a:solidFill>
              </a:rPr>
              <a:t>summativ</a:t>
            </a:r>
            <a:r>
              <a:rPr lang="de-DE" b="1" dirty="0">
                <a:solidFill>
                  <a:schemeClr val="accent1"/>
                </a:solidFill>
              </a:rPr>
              <a:t> </a:t>
            </a:r>
            <a:br>
              <a:rPr lang="de-DE" b="1" dirty="0">
                <a:solidFill>
                  <a:schemeClr val="accent1"/>
                </a:solidFill>
              </a:rPr>
            </a:br>
            <a:r>
              <a:rPr lang="de-DE" b="1" dirty="0">
                <a:solidFill>
                  <a:schemeClr val="accent1"/>
                </a:solidFill>
              </a:rPr>
              <a:t>  (bilanzierend, bezieht sich auf das Lernprodukt: </a:t>
            </a:r>
            <a:br>
              <a:rPr lang="de-DE" b="1" dirty="0">
                <a:solidFill>
                  <a:schemeClr val="accent1"/>
                </a:solidFill>
              </a:rPr>
            </a:br>
            <a:r>
              <a:rPr lang="de-DE" b="1" dirty="0">
                <a:solidFill>
                  <a:schemeClr val="accent1"/>
                </a:solidFill>
              </a:rPr>
              <a:t>  relevante Leistungsbelege im Beurteilungsdossier)</a:t>
            </a:r>
            <a:br>
              <a:rPr lang="de-DE" b="1" dirty="0">
                <a:solidFill>
                  <a:schemeClr val="accent1"/>
                </a:solidFill>
              </a:rPr>
            </a:br>
            <a:endParaRPr lang="de-DE" b="1" dirty="0">
              <a:solidFill>
                <a:schemeClr val="accent1"/>
              </a:solidFill>
            </a:endParaRPr>
          </a:p>
          <a:p>
            <a:endParaRPr lang="de-DE" dirty="0"/>
          </a:p>
        </p:txBody>
      </p:sp>
      <p:pic>
        <p:nvPicPr>
          <p:cNvPr id="4" name="Grafik 3">
            <a:extLst>
              <a:ext uri="{FF2B5EF4-FFF2-40B4-BE49-F238E27FC236}">
                <a16:creationId xmlns:a16="http://schemas.microsoft.com/office/drawing/2014/main" id="{3CAA548A-2257-8849-A8DB-401C5F3288E3}"/>
              </a:ext>
            </a:extLst>
          </p:cNvPr>
          <p:cNvPicPr>
            <a:picLocks noChangeAspect="1"/>
          </p:cNvPicPr>
          <p:nvPr/>
        </p:nvPicPr>
        <p:blipFill>
          <a:blip r:embed="rId2"/>
          <a:stretch>
            <a:fillRect/>
          </a:stretch>
        </p:blipFill>
        <p:spPr>
          <a:xfrm>
            <a:off x="9627455" y="-424676"/>
            <a:ext cx="3183833" cy="2250301"/>
          </a:xfrm>
          <a:prstGeom prst="rect">
            <a:avLst/>
          </a:prstGeom>
        </p:spPr>
      </p:pic>
    </p:spTree>
    <p:extLst>
      <p:ext uri="{BB962C8B-B14F-4D97-AF65-F5344CB8AC3E}">
        <p14:creationId xmlns:p14="http://schemas.microsoft.com/office/powerpoint/2010/main" val="103289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7612D0-1B61-634E-8330-650473C9B797}"/>
              </a:ext>
            </a:extLst>
          </p:cNvPr>
          <p:cNvSpPr>
            <a:spLocks noGrp="1"/>
          </p:cNvSpPr>
          <p:nvPr>
            <p:ph type="title"/>
          </p:nvPr>
        </p:nvSpPr>
        <p:spPr>
          <a:xfrm>
            <a:off x="838200" y="828136"/>
            <a:ext cx="10515600" cy="1414732"/>
          </a:xfrm>
        </p:spPr>
        <p:txBody>
          <a:bodyPr/>
          <a:lstStyle/>
          <a:p>
            <a:r>
              <a:rPr lang="de-DE" dirty="0"/>
              <a:t>Notendurchschnitt, Promotion, </a:t>
            </a:r>
            <a:br>
              <a:rPr lang="de-DE" dirty="0"/>
            </a:br>
            <a:r>
              <a:rPr lang="de-DE" dirty="0"/>
              <a:t>Beurteilung</a:t>
            </a:r>
          </a:p>
        </p:txBody>
      </p:sp>
      <p:sp>
        <p:nvSpPr>
          <p:cNvPr id="3" name="Inhaltsplatzhalter 2">
            <a:extLst>
              <a:ext uri="{FF2B5EF4-FFF2-40B4-BE49-F238E27FC236}">
                <a16:creationId xmlns:a16="http://schemas.microsoft.com/office/drawing/2014/main" id="{CF81C91F-F498-594B-B9BE-00C905988615}"/>
              </a:ext>
            </a:extLst>
          </p:cNvPr>
          <p:cNvSpPr>
            <a:spLocks noGrp="1"/>
          </p:cNvSpPr>
          <p:nvPr>
            <p:ph idx="1"/>
          </p:nvPr>
        </p:nvSpPr>
        <p:spPr>
          <a:xfrm>
            <a:off x="838200" y="2242868"/>
            <a:ext cx="10515600" cy="4175185"/>
          </a:xfrm>
        </p:spPr>
        <p:txBody>
          <a:bodyPr>
            <a:normAutofit lnSpcReduction="10000"/>
          </a:bodyPr>
          <a:lstStyle/>
          <a:p>
            <a:r>
              <a:rPr lang="de-DE" dirty="0"/>
              <a:t>Basis: Beurteilungsdossier: </a:t>
            </a:r>
            <a:br>
              <a:rPr lang="de-DE" dirty="0"/>
            </a:br>
            <a:r>
              <a:rPr lang="de-DE" dirty="0"/>
              <a:t>Gesamtbewertung im Fach</a:t>
            </a:r>
            <a:r>
              <a:rPr lang="de-DE"/>
              <a:t>: Ermessensentscheid </a:t>
            </a:r>
            <a:r>
              <a:rPr lang="de-DE" dirty="0"/>
              <a:t>der Lehrperson</a:t>
            </a:r>
          </a:p>
          <a:p>
            <a:r>
              <a:rPr lang="de-DE" dirty="0"/>
              <a:t>Jahrespromotion</a:t>
            </a:r>
            <a:br>
              <a:rPr lang="de-DE" dirty="0"/>
            </a:br>
            <a:r>
              <a:rPr lang="de-DE" dirty="0"/>
              <a:t>Kernfächer: </a:t>
            </a:r>
            <a:r>
              <a:rPr lang="de-DE" dirty="0" err="1"/>
              <a:t>ungerundeter</a:t>
            </a:r>
            <a:r>
              <a:rPr lang="de-DE" dirty="0"/>
              <a:t> Durchschnitt der Zeugnisnoten: 4,0</a:t>
            </a:r>
            <a:br>
              <a:rPr lang="de-DE" dirty="0"/>
            </a:br>
            <a:r>
              <a:rPr lang="de-DE" dirty="0"/>
              <a:t>Kern- und Erweiterungsfächer: </a:t>
            </a:r>
            <a:br>
              <a:rPr lang="de-DE" dirty="0"/>
            </a:br>
            <a:r>
              <a:rPr lang="de-DE" dirty="0" err="1"/>
              <a:t>Ungerundeter</a:t>
            </a:r>
            <a:r>
              <a:rPr lang="de-DE" dirty="0"/>
              <a:t> Durchschnitt der Kernfächer und </a:t>
            </a:r>
            <a:r>
              <a:rPr lang="de-DE" dirty="0" err="1"/>
              <a:t>ungerunderter</a:t>
            </a:r>
            <a:r>
              <a:rPr lang="de-DE" dirty="0"/>
              <a:t> Durchschnitt der Erweiterungsfächer muss einen </a:t>
            </a:r>
            <a:r>
              <a:rPr lang="de-DE" dirty="0" err="1"/>
              <a:t>ungerundeten</a:t>
            </a:r>
            <a:r>
              <a:rPr lang="de-DE" dirty="0"/>
              <a:t> Notendurchschnitt von mindestens 4,0 ergeben.</a:t>
            </a:r>
          </a:p>
          <a:p>
            <a:r>
              <a:rPr lang="de-DE" dirty="0"/>
              <a:t>6. Klasse</a:t>
            </a:r>
            <a:br>
              <a:rPr lang="de-DE" dirty="0"/>
            </a:br>
            <a:r>
              <a:rPr lang="de-DE" dirty="0"/>
              <a:t>Empfehlung durch die Lehrperson für den Übertritt an die Oberstufe</a:t>
            </a:r>
          </a:p>
        </p:txBody>
      </p:sp>
      <p:pic>
        <p:nvPicPr>
          <p:cNvPr id="4" name="Grafik 3">
            <a:extLst>
              <a:ext uri="{FF2B5EF4-FFF2-40B4-BE49-F238E27FC236}">
                <a16:creationId xmlns:a16="http://schemas.microsoft.com/office/drawing/2014/main" id="{0853144C-527B-854C-8723-CA867A419E60}"/>
              </a:ext>
            </a:extLst>
          </p:cNvPr>
          <p:cNvPicPr>
            <a:picLocks noChangeAspect="1"/>
          </p:cNvPicPr>
          <p:nvPr/>
        </p:nvPicPr>
        <p:blipFill>
          <a:blip r:embed="rId2"/>
          <a:stretch>
            <a:fillRect/>
          </a:stretch>
        </p:blipFill>
        <p:spPr>
          <a:xfrm>
            <a:off x="9627455" y="-424676"/>
            <a:ext cx="3183833" cy="2250301"/>
          </a:xfrm>
          <a:prstGeom prst="rect">
            <a:avLst/>
          </a:prstGeom>
        </p:spPr>
      </p:pic>
    </p:spTree>
    <p:extLst>
      <p:ext uri="{BB962C8B-B14F-4D97-AF65-F5344CB8AC3E}">
        <p14:creationId xmlns:p14="http://schemas.microsoft.com/office/powerpoint/2010/main" val="371688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2969E1-ECD4-DE40-9685-29F2E6E985D2}"/>
              </a:ext>
            </a:extLst>
          </p:cNvPr>
          <p:cNvSpPr>
            <a:spLocks noGrp="1"/>
          </p:cNvSpPr>
          <p:nvPr>
            <p:ph type="title"/>
          </p:nvPr>
        </p:nvSpPr>
        <p:spPr/>
        <p:txBody>
          <a:bodyPr/>
          <a:lstStyle/>
          <a:p>
            <a:r>
              <a:rPr lang="de-DE" dirty="0"/>
              <a:t>Beurteilungsdossier</a:t>
            </a:r>
          </a:p>
        </p:txBody>
      </p:sp>
      <p:sp>
        <p:nvSpPr>
          <p:cNvPr id="3" name="Inhaltsplatzhalter 2">
            <a:extLst>
              <a:ext uri="{FF2B5EF4-FFF2-40B4-BE49-F238E27FC236}">
                <a16:creationId xmlns:a16="http://schemas.microsoft.com/office/drawing/2014/main" id="{C2870558-61CD-A14D-89D6-F269BB1B930D}"/>
              </a:ext>
            </a:extLst>
          </p:cNvPr>
          <p:cNvSpPr>
            <a:spLocks noGrp="1"/>
          </p:cNvSpPr>
          <p:nvPr>
            <p:ph idx="1"/>
          </p:nvPr>
        </p:nvSpPr>
        <p:spPr/>
        <p:txBody>
          <a:bodyPr>
            <a:normAutofit lnSpcReduction="10000"/>
          </a:bodyPr>
          <a:lstStyle/>
          <a:p>
            <a:r>
              <a:rPr lang="de-DE" dirty="0"/>
              <a:t>Es beinhaltet relevante Leistungsbelege:</a:t>
            </a:r>
            <a:br>
              <a:rPr lang="de-DE" dirty="0"/>
            </a:br>
            <a:endParaRPr lang="de-DE" dirty="0"/>
          </a:p>
          <a:p>
            <a:r>
              <a:rPr lang="de-DE" b="1" dirty="0">
                <a:solidFill>
                  <a:schemeClr val="accent1"/>
                </a:solidFill>
              </a:rPr>
              <a:t>Prüfungen</a:t>
            </a:r>
            <a:br>
              <a:rPr lang="de-DE" b="1" dirty="0">
                <a:solidFill>
                  <a:schemeClr val="accent1"/>
                </a:solidFill>
              </a:rPr>
            </a:br>
            <a:endParaRPr lang="de-DE" b="1" dirty="0">
              <a:solidFill>
                <a:schemeClr val="accent1"/>
              </a:solidFill>
            </a:endParaRPr>
          </a:p>
          <a:p>
            <a:r>
              <a:rPr lang="de-DE" b="1" dirty="0">
                <a:solidFill>
                  <a:schemeClr val="accent1"/>
                </a:solidFill>
              </a:rPr>
              <a:t>Aussagekräftige Arbeiten (z.B.  Plakate, Leporello, Werkarbeiten, .......)</a:t>
            </a:r>
            <a:br>
              <a:rPr lang="de-DE" b="1" dirty="0">
                <a:solidFill>
                  <a:schemeClr val="accent1"/>
                </a:solidFill>
              </a:rPr>
            </a:br>
            <a:endParaRPr lang="de-DE" b="1" dirty="0">
              <a:solidFill>
                <a:schemeClr val="accent1"/>
              </a:solidFill>
            </a:endParaRPr>
          </a:p>
          <a:p>
            <a:r>
              <a:rPr lang="de-DE" b="1" dirty="0">
                <a:solidFill>
                  <a:schemeClr val="accent1"/>
                </a:solidFill>
              </a:rPr>
              <a:t>Dokumentation mündlicher Leistungen </a:t>
            </a:r>
            <a:br>
              <a:rPr lang="de-DE" b="1" dirty="0">
                <a:solidFill>
                  <a:schemeClr val="accent1"/>
                </a:solidFill>
              </a:rPr>
            </a:br>
            <a:endParaRPr lang="de-DE" b="1" dirty="0">
              <a:solidFill>
                <a:schemeClr val="accent1"/>
              </a:solidFill>
            </a:endParaRPr>
          </a:p>
          <a:p>
            <a:r>
              <a:rPr lang="de-DE" b="1" dirty="0">
                <a:solidFill>
                  <a:schemeClr val="accent1"/>
                </a:solidFill>
              </a:rPr>
              <a:t>usw.</a:t>
            </a:r>
          </a:p>
        </p:txBody>
      </p:sp>
      <p:pic>
        <p:nvPicPr>
          <p:cNvPr id="4" name="Grafik 3">
            <a:extLst>
              <a:ext uri="{FF2B5EF4-FFF2-40B4-BE49-F238E27FC236}">
                <a16:creationId xmlns:a16="http://schemas.microsoft.com/office/drawing/2014/main" id="{0568F38A-A51B-7048-A761-22655FDFEDC4}"/>
              </a:ext>
            </a:extLst>
          </p:cNvPr>
          <p:cNvPicPr>
            <a:picLocks noChangeAspect="1"/>
          </p:cNvPicPr>
          <p:nvPr/>
        </p:nvPicPr>
        <p:blipFill>
          <a:blip r:embed="rId2"/>
          <a:stretch>
            <a:fillRect/>
          </a:stretch>
        </p:blipFill>
        <p:spPr>
          <a:xfrm>
            <a:off x="9627455" y="-424676"/>
            <a:ext cx="3183833" cy="2250301"/>
          </a:xfrm>
          <a:prstGeom prst="rect">
            <a:avLst/>
          </a:prstGeom>
        </p:spPr>
      </p:pic>
    </p:spTree>
    <p:extLst>
      <p:ext uri="{BB962C8B-B14F-4D97-AF65-F5344CB8AC3E}">
        <p14:creationId xmlns:p14="http://schemas.microsoft.com/office/powerpoint/2010/main" val="418288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4F80AA-162A-E048-B675-BB3B0E5703CB}"/>
              </a:ext>
            </a:extLst>
          </p:cNvPr>
          <p:cNvSpPr>
            <a:spLocks noGrp="1"/>
          </p:cNvSpPr>
          <p:nvPr>
            <p:ph type="title"/>
          </p:nvPr>
        </p:nvSpPr>
        <p:spPr/>
        <p:txBody>
          <a:bodyPr/>
          <a:lstStyle/>
          <a:p>
            <a:r>
              <a:rPr lang="de-DE" dirty="0"/>
              <a:t>Transparenz</a:t>
            </a:r>
          </a:p>
        </p:txBody>
      </p:sp>
      <p:sp>
        <p:nvSpPr>
          <p:cNvPr id="3" name="Inhaltsplatzhalter 2">
            <a:extLst>
              <a:ext uri="{FF2B5EF4-FFF2-40B4-BE49-F238E27FC236}">
                <a16:creationId xmlns:a16="http://schemas.microsoft.com/office/drawing/2014/main" id="{FDFAC663-748D-294D-B500-6D9D22B78B00}"/>
              </a:ext>
            </a:extLst>
          </p:cNvPr>
          <p:cNvSpPr>
            <a:spLocks noGrp="1"/>
          </p:cNvSpPr>
          <p:nvPr>
            <p:ph idx="1"/>
          </p:nvPr>
        </p:nvSpPr>
        <p:spPr/>
        <p:txBody>
          <a:bodyPr/>
          <a:lstStyle/>
          <a:p>
            <a:r>
              <a:rPr lang="de-DE" dirty="0"/>
              <a:t>Die Schüler*innen wissen im Voraus, was (verlangtes Wissen und Können) wann wie geprüft und beurteilt wird.</a:t>
            </a:r>
            <a:br>
              <a:rPr lang="de-DE" dirty="0"/>
            </a:br>
            <a:endParaRPr lang="de-DE" dirty="0"/>
          </a:p>
          <a:p>
            <a:r>
              <a:rPr lang="de-DE" dirty="0"/>
              <a:t>Relevante Belege werden schriftlich beurteilt (in Form von Worten, Punkten, Prädikaten, Noten, etc.)</a:t>
            </a:r>
            <a:br>
              <a:rPr lang="de-DE" dirty="0"/>
            </a:br>
            <a:endParaRPr lang="de-DE" dirty="0"/>
          </a:p>
          <a:p>
            <a:r>
              <a:rPr lang="de-DE" dirty="0"/>
              <a:t>Beurteilung bringt zum Ausdruck, inwiefern eine Schülerin /ein Schüler vorab formulierte Lern- und Unterrichtsziele erreicht hat.</a:t>
            </a:r>
          </a:p>
        </p:txBody>
      </p:sp>
      <p:pic>
        <p:nvPicPr>
          <p:cNvPr id="4" name="Grafik 3">
            <a:extLst>
              <a:ext uri="{FF2B5EF4-FFF2-40B4-BE49-F238E27FC236}">
                <a16:creationId xmlns:a16="http://schemas.microsoft.com/office/drawing/2014/main" id="{0F9005B7-3DE6-C249-B4FE-F3B0E418B338}"/>
              </a:ext>
            </a:extLst>
          </p:cNvPr>
          <p:cNvPicPr>
            <a:picLocks noChangeAspect="1"/>
          </p:cNvPicPr>
          <p:nvPr/>
        </p:nvPicPr>
        <p:blipFill>
          <a:blip r:embed="rId2"/>
          <a:stretch>
            <a:fillRect/>
          </a:stretch>
        </p:blipFill>
        <p:spPr>
          <a:xfrm>
            <a:off x="9627455" y="-424676"/>
            <a:ext cx="3183833" cy="2250301"/>
          </a:xfrm>
          <a:prstGeom prst="rect">
            <a:avLst/>
          </a:prstGeom>
        </p:spPr>
      </p:pic>
    </p:spTree>
    <p:extLst>
      <p:ext uri="{BB962C8B-B14F-4D97-AF65-F5344CB8AC3E}">
        <p14:creationId xmlns:p14="http://schemas.microsoft.com/office/powerpoint/2010/main" val="127215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0EA90-C25B-7643-B9A3-9F2EC1B82381}"/>
              </a:ext>
            </a:extLst>
          </p:cNvPr>
          <p:cNvSpPr>
            <a:spLocks noGrp="1"/>
          </p:cNvSpPr>
          <p:nvPr>
            <p:ph type="title"/>
          </p:nvPr>
        </p:nvSpPr>
        <p:spPr/>
        <p:txBody>
          <a:bodyPr/>
          <a:lstStyle/>
          <a:p>
            <a:r>
              <a:rPr lang="de-DE" dirty="0"/>
              <a:t>Handlungsspielraum und </a:t>
            </a:r>
            <a:br>
              <a:rPr lang="de-DE" dirty="0"/>
            </a:br>
            <a:r>
              <a:rPr lang="de-DE" dirty="0"/>
              <a:t>Gesamtbeurteilung</a:t>
            </a:r>
          </a:p>
        </p:txBody>
      </p:sp>
      <p:sp>
        <p:nvSpPr>
          <p:cNvPr id="3" name="Inhaltsplatzhalter 2">
            <a:extLst>
              <a:ext uri="{FF2B5EF4-FFF2-40B4-BE49-F238E27FC236}">
                <a16:creationId xmlns:a16="http://schemas.microsoft.com/office/drawing/2014/main" id="{CB3CB666-C06E-8645-8AAC-C168898EF9FA}"/>
              </a:ext>
            </a:extLst>
          </p:cNvPr>
          <p:cNvSpPr>
            <a:spLocks noGrp="1"/>
          </p:cNvSpPr>
          <p:nvPr>
            <p:ph idx="1"/>
          </p:nvPr>
        </p:nvSpPr>
        <p:spPr>
          <a:xfrm>
            <a:off x="409074" y="1825624"/>
            <a:ext cx="11430000" cy="5032375"/>
          </a:xfrm>
        </p:spPr>
        <p:txBody>
          <a:bodyPr>
            <a:normAutofit/>
          </a:bodyPr>
          <a:lstStyle/>
          <a:p>
            <a:r>
              <a:rPr lang="de-DE" dirty="0"/>
              <a:t>LP entscheidet selber, welche Arten von Lernkontrollen sie durchführt und in welcher Form die Beurteilung erfolgt (Dialog, Beurteilungsraster, Berichte, Prädikate, Symbole, Noten, etc.)</a:t>
            </a:r>
          </a:p>
          <a:p>
            <a:r>
              <a:rPr lang="de-DE" dirty="0"/>
              <a:t>Ermittlung der Zeugnisnote = Gesamtbeurteilung: </a:t>
            </a:r>
            <a:br>
              <a:rPr lang="de-DE" dirty="0"/>
            </a:br>
            <a:r>
              <a:rPr lang="de-DE" dirty="0"/>
              <a:t>professioneller Ermessensentscheid d. Lehrperson</a:t>
            </a:r>
            <a:br>
              <a:rPr lang="de-DE" dirty="0"/>
            </a:br>
            <a:br>
              <a:rPr lang="de-DE" dirty="0"/>
            </a:br>
            <a:r>
              <a:rPr lang="de-DE" dirty="0"/>
              <a:t>- Gewichtung der Belege im Beurteilungsdossier (möglichst alle Kompetenzen eines Fachbereichs einbeziehen)</a:t>
            </a:r>
            <a:br>
              <a:rPr lang="de-DE" dirty="0"/>
            </a:br>
            <a:br>
              <a:rPr lang="de-DE" dirty="0"/>
            </a:br>
            <a:r>
              <a:rPr lang="de-DE" dirty="0"/>
              <a:t>- Leistungsentwicklung während des Semesters/ Schuljahrs berücksichtigen</a:t>
            </a:r>
          </a:p>
        </p:txBody>
      </p:sp>
      <p:pic>
        <p:nvPicPr>
          <p:cNvPr id="4" name="Grafik 3">
            <a:extLst>
              <a:ext uri="{FF2B5EF4-FFF2-40B4-BE49-F238E27FC236}">
                <a16:creationId xmlns:a16="http://schemas.microsoft.com/office/drawing/2014/main" id="{D13CB41C-9398-0043-9451-5D3060406A06}"/>
              </a:ext>
            </a:extLst>
          </p:cNvPr>
          <p:cNvPicPr>
            <a:picLocks noChangeAspect="1"/>
          </p:cNvPicPr>
          <p:nvPr/>
        </p:nvPicPr>
        <p:blipFill>
          <a:blip r:embed="rId2"/>
          <a:stretch>
            <a:fillRect/>
          </a:stretch>
        </p:blipFill>
        <p:spPr>
          <a:xfrm>
            <a:off x="9627455" y="-424676"/>
            <a:ext cx="3183833" cy="2250301"/>
          </a:xfrm>
          <a:prstGeom prst="rect">
            <a:avLst/>
          </a:prstGeom>
        </p:spPr>
      </p:pic>
    </p:spTree>
    <p:extLst>
      <p:ext uri="{BB962C8B-B14F-4D97-AF65-F5344CB8AC3E}">
        <p14:creationId xmlns:p14="http://schemas.microsoft.com/office/powerpoint/2010/main" val="324366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70BF605A4780F48B54BA0FD3C346BC4" ma:contentTypeVersion="11" ma:contentTypeDescription="Ein neues Dokument erstellen." ma:contentTypeScope="" ma:versionID="0271e697aa56d95aa4f3edd06bb89c48">
  <xsd:schema xmlns:xsd="http://www.w3.org/2001/XMLSchema" xmlns:xs="http://www.w3.org/2001/XMLSchema" xmlns:p="http://schemas.microsoft.com/office/2006/metadata/properties" xmlns:ns2="18b4cf3d-fdda-491e-8045-039972fcf9c3" targetNamespace="http://schemas.microsoft.com/office/2006/metadata/properties" ma:root="true" ma:fieldsID="38ffbf308059640d34ba71b9e4d641c3" ns2:_="">
    <xsd:import namespace="18b4cf3d-fdda-491e-8045-039972fcf9c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b4cf3d-fdda-491e-8045-039972fcf9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506C9B-E9D5-42D0-B8D1-EA306219A4C4}">
  <ds:schemaRefs>
    <ds:schemaRef ds:uri="18b4cf3d-fdda-491e-8045-039972fcf9c3"/>
    <ds:schemaRef ds:uri="http://purl.org/dc/terms/"/>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58D6CF2-CC4C-4705-95F7-6247499E53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b4cf3d-fdda-491e-8045-039972fcf9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726EBE-6413-49B6-91C3-C0BFA2422F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{27107238-8DB8-FC49-A32B-77B62F227BC3}tf10001067</Template>
  <TotalTime>0</TotalTime>
  <Words>1972</Words>
  <Application>Microsoft Macintosh PowerPoint</Application>
  <PresentationFormat>Breitbild</PresentationFormat>
  <Paragraphs>238</Paragraphs>
  <Slides>39</Slides>
  <Notes>14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39</vt:i4>
      </vt:variant>
    </vt:vector>
  </HeadingPairs>
  <TitlesOfParts>
    <vt:vector size="43" baseType="lpstr">
      <vt:lpstr>Arial</vt:lpstr>
      <vt:lpstr>Calibri</vt:lpstr>
      <vt:lpstr>Calibri Light</vt:lpstr>
      <vt:lpstr>Office</vt:lpstr>
      <vt:lpstr>Herzlich willkommen zum Elternabend 2021 </vt:lpstr>
      <vt:lpstr>Inhalt</vt:lpstr>
      <vt:lpstr>Schulentwicklung</vt:lpstr>
      <vt:lpstr>Neuer Aargauer Lehrplan</vt:lpstr>
      <vt:lpstr>Beurteilung</vt:lpstr>
      <vt:lpstr>Notendurchschnitt, Promotion,  Beurteilung</vt:lpstr>
      <vt:lpstr>Beurteilungsdossier</vt:lpstr>
      <vt:lpstr>Transparenz</vt:lpstr>
      <vt:lpstr>Handlungsspielraum und  Gesamtbeurteilung</vt:lpstr>
      <vt:lpstr>Elterninformation</vt:lpstr>
      <vt:lpstr>Lehrmittel</vt:lpstr>
      <vt:lpstr>Informatik</vt:lpstr>
      <vt:lpstr>Neue Führungsstruktur</vt:lpstr>
      <vt:lpstr>Jahresthema 21/22</vt:lpstr>
      <vt:lpstr>Spezifische Themen an der 6. Primar</vt:lpstr>
      <vt:lpstr>Übertritt an die Oberstufe</vt:lpstr>
      <vt:lpstr>Zeitplan</vt:lpstr>
      <vt:lpstr>Empfehlungsverfahren Wie kommt es zu einem Empfehlungsentscheid?</vt:lpstr>
      <vt:lpstr>1. Schulische Leistungen</vt:lpstr>
      <vt:lpstr>2. Selbstkompetenz </vt:lpstr>
      <vt:lpstr>3. Entwicklungsprognose</vt:lpstr>
      <vt:lpstr>4. Empfehlung</vt:lpstr>
      <vt:lpstr>5. Späterer Stufenwechsel</vt:lpstr>
      <vt:lpstr>Realschule</vt:lpstr>
      <vt:lpstr>Kleinklasse</vt:lpstr>
      <vt:lpstr>Vorteile der Kleinklasse</vt:lpstr>
      <vt:lpstr>Sekundarschule</vt:lpstr>
      <vt:lpstr>Bezirksschule</vt:lpstr>
      <vt:lpstr>Übertritt an die Oberstufe</vt:lpstr>
      <vt:lpstr>Check P5</vt:lpstr>
      <vt:lpstr>Sexualpädagogik</vt:lpstr>
      <vt:lpstr> Schneesportlager 2022 </vt:lpstr>
      <vt:lpstr>Fragen, Anliegen deponieren</vt:lpstr>
      <vt:lpstr>Jugendarbeit</vt:lpstr>
      <vt:lpstr>PowerPoint-Präsentation</vt:lpstr>
      <vt:lpstr>PowerPoint-Präsentation</vt:lpstr>
      <vt:lpstr>Fragen, Anliegen deponieren</vt:lpstr>
      <vt:lpstr>PowerPoint-Präsentation</vt:lpstr>
      <vt:lpstr>Weiterhin auf  eine gute Zusammenarbeit!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zum Elternabend 2020 </dc:title>
  <dc:creator>Microsoft Office User</dc:creator>
  <cp:lastModifiedBy>Maria Gschwend</cp:lastModifiedBy>
  <cp:revision>62</cp:revision>
  <dcterms:created xsi:type="dcterms:W3CDTF">2020-07-23T09:00:24Z</dcterms:created>
  <dcterms:modified xsi:type="dcterms:W3CDTF">2021-08-10T16:38:00Z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0x010100E70BF605A4780F48B54BA0FD3C346BC4</vt:lpwstr>
  </property>
</Properties>
</file>