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diagrams/quickStyle1.xml" ContentType="application/vnd.openxmlformats-officedocument.drawingml.diagramStyl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6" r:id="rId2"/>
    <p:sldId id="267" r:id="rId3"/>
    <p:sldId id="268" r:id="rId4"/>
    <p:sldId id="269" r:id="rId5"/>
    <p:sldId id="568" r:id="rId6"/>
    <p:sldId id="569" r:id="rId7"/>
    <p:sldId id="570" r:id="rId8"/>
    <p:sldId id="571" r:id="rId9"/>
    <p:sldId id="572" r:id="rId10"/>
    <p:sldId id="573" r:id="rId11"/>
    <p:sldId id="574" r:id="rId12"/>
    <p:sldId id="575" r:id="rId13"/>
    <p:sldId id="576" r:id="rId14"/>
    <p:sldId id="577" r:id="rId15"/>
    <p:sldId id="270" r:id="rId16"/>
    <p:sldId id="550" r:id="rId17"/>
    <p:sldId id="557" r:id="rId18"/>
    <p:sldId id="558" r:id="rId19"/>
    <p:sldId id="256" r:id="rId20"/>
    <p:sldId id="257" r:id="rId21"/>
    <p:sldId id="258" r:id="rId22"/>
    <p:sldId id="259" r:id="rId23"/>
    <p:sldId id="265" r:id="rId24"/>
    <p:sldId id="262" r:id="rId25"/>
    <p:sldId id="263" r:id="rId26"/>
    <p:sldId id="260" r:id="rId27"/>
    <p:sldId id="264" r:id="rId28"/>
    <p:sldId id="261" r:id="rId29"/>
    <p:sldId id="556" r:id="rId30"/>
    <p:sldId id="554" r:id="rId31"/>
    <p:sldId id="555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9"/>
  </p:normalViewPr>
  <p:slideViewPr>
    <p:cSldViewPr snapToGrid="0">
      <p:cViewPr varScale="1">
        <p:scale>
          <a:sx n="104" d="100"/>
          <a:sy n="104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7865A2-E893-43BE-81F1-D1AAE13E510E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657ABF6-66F3-4783-8BAE-D09F3C403DC9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</a:t>
          </a:r>
          <a:r>
            <a:rPr lang="en-US" err="1">
              <a:latin typeface="Calibri Light" panose="020F0302020204030204"/>
            </a:rPr>
            <a:t>Hören</a:t>
          </a:r>
          <a:endParaRPr lang="en-US"/>
        </a:p>
      </dgm:t>
    </dgm:pt>
    <dgm:pt modelId="{B7D17A55-8427-4674-9951-868DB90CCF5C}" type="parTrans" cxnId="{8BDDB3CC-D35F-45DD-AB96-7951A901EB92}">
      <dgm:prSet/>
      <dgm:spPr/>
      <dgm:t>
        <a:bodyPr/>
        <a:lstStyle/>
        <a:p>
          <a:endParaRPr lang="en-US"/>
        </a:p>
      </dgm:t>
    </dgm:pt>
    <dgm:pt modelId="{521F67AA-B73E-4CF4-B415-1FACE63F70F0}" type="sibTrans" cxnId="{8BDDB3CC-D35F-45DD-AB96-7951A901EB92}">
      <dgm:prSet/>
      <dgm:spPr/>
      <dgm:t>
        <a:bodyPr/>
        <a:lstStyle/>
        <a:p>
          <a:endParaRPr lang="en-US"/>
        </a:p>
      </dgm:t>
    </dgm:pt>
    <dgm:pt modelId="{DD7E928F-50B2-4B44-B4CD-7FF4A13E904C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Lesen</a:t>
          </a:r>
          <a:endParaRPr lang="en-US"/>
        </a:p>
      </dgm:t>
    </dgm:pt>
    <dgm:pt modelId="{CCBB3CD4-E4B6-46C6-ABBC-5B565919526C}" type="parTrans" cxnId="{F1A72DB7-E8F2-4754-937B-ACD7AAD16B35}">
      <dgm:prSet/>
      <dgm:spPr/>
      <dgm:t>
        <a:bodyPr/>
        <a:lstStyle/>
        <a:p>
          <a:endParaRPr lang="en-US"/>
        </a:p>
      </dgm:t>
    </dgm:pt>
    <dgm:pt modelId="{0D8AC00B-8E13-438B-83E7-6D3313F67663}" type="sibTrans" cxnId="{F1A72DB7-E8F2-4754-937B-ACD7AAD16B35}">
      <dgm:prSet/>
      <dgm:spPr/>
      <dgm:t>
        <a:bodyPr/>
        <a:lstStyle/>
        <a:p>
          <a:endParaRPr lang="en-US"/>
        </a:p>
      </dgm:t>
    </dgm:pt>
    <dgm:pt modelId="{6DBB03F4-FFCB-43B0-B4C0-6B5C7C81C513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Sprechen</a:t>
          </a:r>
          <a:endParaRPr lang="en-US"/>
        </a:p>
      </dgm:t>
    </dgm:pt>
    <dgm:pt modelId="{BE16DD03-FECA-44B3-9C99-7C1B73037D92}" type="parTrans" cxnId="{70ED81DA-FFC3-4B5C-99E7-AB116BA69CE6}">
      <dgm:prSet/>
      <dgm:spPr/>
      <dgm:t>
        <a:bodyPr/>
        <a:lstStyle/>
        <a:p>
          <a:endParaRPr lang="en-US"/>
        </a:p>
      </dgm:t>
    </dgm:pt>
    <dgm:pt modelId="{A05D8A1D-9588-44BD-90CF-87B7207FFD7D}" type="sibTrans" cxnId="{70ED81DA-FFC3-4B5C-99E7-AB116BA69CE6}">
      <dgm:prSet/>
      <dgm:spPr/>
      <dgm:t>
        <a:bodyPr/>
        <a:lstStyle/>
        <a:p>
          <a:endParaRPr lang="en-US"/>
        </a:p>
      </dgm:t>
    </dgm:pt>
    <dgm:pt modelId="{938B124E-164E-4A99-B5D5-4252AA8BE409}">
      <dgm:prSet phldrT="[Text]" phldr="0"/>
      <dgm:spPr/>
      <dgm:t>
        <a:bodyPr/>
        <a:lstStyle/>
        <a:p>
          <a:r>
            <a:rPr lang="en-US" err="1">
              <a:latin typeface="Calibri Light" panose="020F0302020204030204"/>
            </a:rPr>
            <a:t>Schreiben</a:t>
          </a:r>
          <a:endParaRPr lang="en-US"/>
        </a:p>
      </dgm:t>
    </dgm:pt>
    <dgm:pt modelId="{49F3966D-3C90-4B95-A518-DB5BEF0D01E1}" type="parTrans" cxnId="{00AF5165-F6E5-4B4D-9DCD-FEFB77E1ABD1}">
      <dgm:prSet/>
      <dgm:spPr/>
      <dgm:t>
        <a:bodyPr/>
        <a:lstStyle/>
        <a:p>
          <a:endParaRPr lang="en-US"/>
        </a:p>
      </dgm:t>
    </dgm:pt>
    <dgm:pt modelId="{B533FCC6-E948-40A2-AB3E-C5E93F4AEC33}" type="sibTrans" cxnId="{00AF5165-F6E5-4B4D-9DCD-FEFB77E1ABD1}">
      <dgm:prSet/>
      <dgm:spPr/>
      <dgm:t>
        <a:bodyPr/>
        <a:lstStyle/>
        <a:p>
          <a:endParaRPr lang="en-US"/>
        </a:p>
      </dgm:t>
    </dgm:pt>
    <dgm:pt modelId="{79CD0163-1B29-48CE-85C3-784CD517B71C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</a:t>
          </a:r>
          <a:r>
            <a:rPr lang="en-US" err="1">
              <a:latin typeface="Calibri Light" panose="020F0302020204030204"/>
            </a:rPr>
            <a:t>Sprache</a:t>
          </a:r>
          <a:r>
            <a:rPr lang="en-US">
              <a:latin typeface="Calibri Light" panose="020F0302020204030204"/>
            </a:rPr>
            <a:t>(n) in Fokus</a:t>
          </a:r>
          <a:endParaRPr lang="en-US"/>
        </a:p>
      </dgm:t>
    </dgm:pt>
    <dgm:pt modelId="{548DA868-3D80-4E35-8C84-6D37D82B53CD}" type="parTrans" cxnId="{88B7F5F3-6325-4CA9-A9E7-E36A2128765F}">
      <dgm:prSet/>
      <dgm:spPr/>
      <dgm:t>
        <a:bodyPr/>
        <a:lstStyle/>
        <a:p>
          <a:endParaRPr lang="en-US"/>
        </a:p>
      </dgm:t>
    </dgm:pt>
    <dgm:pt modelId="{09FDBEB3-6C13-492F-B74B-847D57E94981}" type="sibTrans" cxnId="{88B7F5F3-6325-4CA9-A9E7-E36A2128765F}">
      <dgm:prSet/>
      <dgm:spPr/>
      <dgm:t>
        <a:bodyPr/>
        <a:lstStyle/>
        <a:p>
          <a:endParaRPr lang="en-US"/>
        </a:p>
      </dgm:t>
    </dgm:pt>
    <dgm:pt modelId="{5D41F9A5-6F31-4B22-8249-24F3E4CC5CBF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Kulturen in Fokus</a:t>
          </a:r>
        </a:p>
      </dgm:t>
    </dgm:pt>
    <dgm:pt modelId="{EA70AA9A-9360-417D-95A7-31EAA9094F10}" type="parTrans" cxnId="{6D933BA7-2582-4F8F-891B-9D53C488127A}">
      <dgm:prSet/>
      <dgm:spPr/>
    </dgm:pt>
    <dgm:pt modelId="{4301B099-F102-42E9-A713-33F5AFDED5E5}" type="sibTrans" cxnId="{6D933BA7-2582-4F8F-891B-9D53C488127A}">
      <dgm:prSet/>
      <dgm:spPr/>
    </dgm:pt>
    <dgm:pt modelId="{4CFA6179-EA99-4BDA-AF77-E1D0F39CE0EE}" type="pres">
      <dgm:prSet presAssocID="{127865A2-E893-43BE-81F1-D1AAE13E510E}" presName="diagram" presStyleCnt="0">
        <dgm:presLayoutVars>
          <dgm:dir/>
          <dgm:resizeHandles val="exact"/>
        </dgm:presLayoutVars>
      </dgm:prSet>
      <dgm:spPr/>
    </dgm:pt>
    <dgm:pt modelId="{B4994A6A-A985-45E0-807D-4A5DE9386AAE}" type="pres">
      <dgm:prSet presAssocID="{2657ABF6-66F3-4783-8BAE-D09F3C403DC9}" presName="node" presStyleLbl="node1" presStyleIdx="0" presStyleCnt="6">
        <dgm:presLayoutVars>
          <dgm:bulletEnabled val="1"/>
        </dgm:presLayoutVars>
      </dgm:prSet>
      <dgm:spPr/>
    </dgm:pt>
    <dgm:pt modelId="{C71B0F4B-3FD2-443E-982B-E85FCDEC182D}" type="pres">
      <dgm:prSet presAssocID="{521F67AA-B73E-4CF4-B415-1FACE63F70F0}" presName="sibTrans" presStyleCnt="0"/>
      <dgm:spPr/>
    </dgm:pt>
    <dgm:pt modelId="{A97D4B47-6E3F-4C53-980F-3ADA0079D461}" type="pres">
      <dgm:prSet presAssocID="{DD7E928F-50B2-4B44-B4CD-7FF4A13E904C}" presName="node" presStyleLbl="node1" presStyleIdx="1" presStyleCnt="6">
        <dgm:presLayoutVars>
          <dgm:bulletEnabled val="1"/>
        </dgm:presLayoutVars>
      </dgm:prSet>
      <dgm:spPr/>
    </dgm:pt>
    <dgm:pt modelId="{6D320E77-635A-43F9-AADE-6B632AC71C40}" type="pres">
      <dgm:prSet presAssocID="{0D8AC00B-8E13-438B-83E7-6D3313F67663}" presName="sibTrans" presStyleCnt="0"/>
      <dgm:spPr/>
    </dgm:pt>
    <dgm:pt modelId="{D178EE19-9D57-4E98-A5E1-6C243B6E1E01}" type="pres">
      <dgm:prSet presAssocID="{6DBB03F4-FFCB-43B0-B4C0-6B5C7C81C513}" presName="node" presStyleLbl="node1" presStyleIdx="2" presStyleCnt="6">
        <dgm:presLayoutVars>
          <dgm:bulletEnabled val="1"/>
        </dgm:presLayoutVars>
      </dgm:prSet>
      <dgm:spPr/>
    </dgm:pt>
    <dgm:pt modelId="{8F826289-7DBF-4704-9952-7027FC3BFF61}" type="pres">
      <dgm:prSet presAssocID="{A05D8A1D-9588-44BD-90CF-87B7207FFD7D}" presName="sibTrans" presStyleCnt="0"/>
      <dgm:spPr/>
    </dgm:pt>
    <dgm:pt modelId="{E8914EE9-CEBF-4C0D-A8EB-922A662EE2C2}" type="pres">
      <dgm:prSet presAssocID="{938B124E-164E-4A99-B5D5-4252AA8BE409}" presName="node" presStyleLbl="node1" presStyleIdx="3" presStyleCnt="6">
        <dgm:presLayoutVars>
          <dgm:bulletEnabled val="1"/>
        </dgm:presLayoutVars>
      </dgm:prSet>
      <dgm:spPr/>
    </dgm:pt>
    <dgm:pt modelId="{BCE6A84F-67E4-45D7-8FA2-1C3CC75B3249}" type="pres">
      <dgm:prSet presAssocID="{B533FCC6-E948-40A2-AB3E-C5E93F4AEC33}" presName="sibTrans" presStyleCnt="0"/>
      <dgm:spPr/>
    </dgm:pt>
    <dgm:pt modelId="{1E83F573-5EAC-404E-A576-EB314CDD7559}" type="pres">
      <dgm:prSet presAssocID="{79CD0163-1B29-48CE-85C3-784CD517B71C}" presName="node" presStyleLbl="node1" presStyleIdx="4" presStyleCnt="6">
        <dgm:presLayoutVars>
          <dgm:bulletEnabled val="1"/>
        </dgm:presLayoutVars>
      </dgm:prSet>
      <dgm:spPr/>
    </dgm:pt>
    <dgm:pt modelId="{8312149C-D09F-4B46-BC99-9CE4C51EFC25}" type="pres">
      <dgm:prSet presAssocID="{09FDBEB3-6C13-492F-B74B-847D57E94981}" presName="sibTrans" presStyleCnt="0"/>
      <dgm:spPr/>
    </dgm:pt>
    <dgm:pt modelId="{0047FD47-A720-480D-B4BE-B72514DC3430}" type="pres">
      <dgm:prSet presAssocID="{5D41F9A5-6F31-4B22-8249-24F3E4CC5CBF}" presName="node" presStyleLbl="node1" presStyleIdx="5" presStyleCnt="6">
        <dgm:presLayoutVars>
          <dgm:bulletEnabled val="1"/>
        </dgm:presLayoutVars>
      </dgm:prSet>
      <dgm:spPr/>
    </dgm:pt>
  </dgm:ptLst>
  <dgm:cxnLst>
    <dgm:cxn modelId="{CE647B11-7F5C-4DAC-AF73-E8C75556EB31}" type="presOf" srcId="{938B124E-164E-4A99-B5D5-4252AA8BE409}" destId="{E8914EE9-CEBF-4C0D-A8EB-922A662EE2C2}" srcOrd="0" destOrd="0" presId="urn:microsoft.com/office/officeart/2005/8/layout/default"/>
    <dgm:cxn modelId="{CDC0BF5D-79CE-4FBB-9F51-CEDC0ABDEAED}" type="presOf" srcId="{2657ABF6-66F3-4783-8BAE-D09F3C403DC9}" destId="{B4994A6A-A985-45E0-807D-4A5DE9386AAE}" srcOrd="0" destOrd="0" presId="urn:microsoft.com/office/officeart/2005/8/layout/default"/>
    <dgm:cxn modelId="{00AF5165-F6E5-4B4D-9DCD-FEFB77E1ABD1}" srcId="{127865A2-E893-43BE-81F1-D1AAE13E510E}" destId="{938B124E-164E-4A99-B5D5-4252AA8BE409}" srcOrd="3" destOrd="0" parTransId="{49F3966D-3C90-4B95-A518-DB5BEF0D01E1}" sibTransId="{B533FCC6-E948-40A2-AB3E-C5E93F4AEC33}"/>
    <dgm:cxn modelId="{BE401D85-ED38-4924-9868-1F207112756A}" type="presOf" srcId="{DD7E928F-50B2-4B44-B4CD-7FF4A13E904C}" destId="{A97D4B47-6E3F-4C53-980F-3ADA0079D461}" srcOrd="0" destOrd="0" presId="urn:microsoft.com/office/officeart/2005/8/layout/default"/>
    <dgm:cxn modelId="{6D933BA7-2582-4F8F-891B-9D53C488127A}" srcId="{127865A2-E893-43BE-81F1-D1AAE13E510E}" destId="{5D41F9A5-6F31-4B22-8249-24F3E4CC5CBF}" srcOrd="5" destOrd="0" parTransId="{EA70AA9A-9360-417D-95A7-31EAA9094F10}" sibTransId="{4301B099-F102-42E9-A713-33F5AFDED5E5}"/>
    <dgm:cxn modelId="{D6D535B1-33A5-4C1E-9B97-9F165303C172}" type="presOf" srcId="{5D41F9A5-6F31-4B22-8249-24F3E4CC5CBF}" destId="{0047FD47-A720-480D-B4BE-B72514DC3430}" srcOrd="0" destOrd="0" presId="urn:microsoft.com/office/officeart/2005/8/layout/default"/>
    <dgm:cxn modelId="{F1A72DB7-E8F2-4754-937B-ACD7AAD16B35}" srcId="{127865A2-E893-43BE-81F1-D1AAE13E510E}" destId="{DD7E928F-50B2-4B44-B4CD-7FF4A13E904C}" srcOrd="1" destOrd="0" parTransId="{CCBB3CD4-E4B6-46C6-ABBC-5B565919526C}" sibTransId="{0D8AC00B-8E13-438B-83E7-6D3313F67663}"/>
    <dgm:cxn modelId="{8BDDB3CC-D35F-45DD-AB96-7951A901EB92}" srcId="{127865A2-E893-43BE-81F1-D1AAE13E510E}" destId="{2657ABF6-66F3-4783-8BAE-D09F3C403DC9}" srcOrd="0" destOrd="0" parTransId="{B7D17A55-8427-4674-9951-868DB90CCF5C}" sibTransId="{521F67AA-B73E-4CF4-B415-1FACE63F70F0}"/>
    <dgm:cxn modelId="{6DEDAECE-76BD-4642-99B2-23AF1A13BF7A}" type="presOf" srcId="{127865A2-E893-43BE-81F1-D1AAE13E510E}" destId="{4CFA6179-EA99-4BDA-AF77-E1D0F39CE0EE}" srcOrd="0" destOrd="0" presId="urn:microsoft.com/office/officeart/2005/8/layout/default"/>
    <dgm:cxn modelId="{70ED81DA-FFC3-4B5C-99E7-AB116BA69CE6}" srcId="{127865A2-E893-43BE-81F1-D1AAE13E510E}" destId="{6DBB03F4-FFCB-43B0-B4C0-6B5C7C81C513}" srcOrd="2" destOrd="0" parTransId="{BE16DD03-FECA-44B3-9C99-7C1B73037D92}" sibTransId="{A05D8A1D-9588-44BD-90CF-87B7207FFD7D}"/>
    <dgm:cxn modelId="{84FA47E6-DC3E-44D2-857D-B4EDB9F9D0C1}" type="presOf" srcId="{79CD0163-1B29-48CE-85C3-784CD517B71C}" destId="{1E83F573-5EAC-404E-A576-EB314CDD7559}" srcOrd="0" destOrd="0" presId="urn:microsoft.com/office/officeart/2005/8/layout/default"/>
    <dgm:cxn modelId="{97EC57F2-3584-42DC-921F-3DE1B7AF305A}" type="presOf" srcId="{6DBB03F4-FFCB-43B0-B4C0-6B5C7C81C513}" destId="{D178EE19-9D57-4E98-A5E1-6C243B6E1E01}" srcOrd="0" destOrd="0" presId="urn:microsoft.com/office/officeart/2005/8/layout/default"/>
    <dgm:cxn modelId="{88B7F5F3-6325-4CA9-A9E7-E36A2128765F}" srcId="{127865A2-E893-43BE-81F1-D1AAE13E510E}" destId="{79CD0163-1B29-48CE-85C3-784CD517B71C}" srcOrd="4" destOrd="0" parTransId="{548DA868-3D80-4E35-8C84-6D37D82B53CD}" sibTransId="{09FDBEB3-6C13-492F-B74B-847D57E94981}"/>
    <dgm:cxn modelId="{A844899D-0D4C-494E-B686-2D92F4FCF0A7}" type="presParOf" srcId="{4CFA6179-EA99-4BDA-AF77-E1D0F39CE0EE}" destId="{B4994A6A-A985-45E0-807D-4A5DE9386AAE}" srcOrd="0" destOrd="0" presId="urn:microsoft.com/office/officeart/2005/8/layout/default"/>
    <dgm:cxn modelId="{3F69067C-C953-4E42-A78F-ABB2CEEAE065}" type="presParOf" srcId="{4CFA6179-EA99-4BDA-AF77-E1D0F39CE0EE}" destId="{C71B0F4B-3FD2-443E-982B-E85FCDEC182D}" srcOrd="1" destOrd="0" presId="urn:microsoft.com/office/officeart/2005/8/layout/default"/>
    <dgm:cxn modelId="{F094B54D-206D-4EF3-9DAF-290734D6E30C}" type="presParOf" srcId="{4CFA6179-EA99-4BDA-AF77-E1D0F39CE0EE}" destId="{A97D4B47-6E3F-4C53-980F-3ADA0079D461}" srcOrd="2" destOrd="0" presId="urn:microsoft.com/office/officeart/2005/8/layout/default"/>
    <dgm:cxn modelId="{927EB54F-D8F7-4A83-B8DE-E97CDB4B9E99}" type="presParOf" srcId="{4CFA6179-EA99-4BDA-AF77-E1D0F39CE0EE}" destId="{6D320E77-635A-43F9-AADE-6B632AC71C40}" srcOrd="3" destOrd="0" presId="urn:microsoft.com/office/officeart/2005/8/layout/default"/>
    <dgm:cxn modelId="{8CD28A6A-4EB0-4063-8C7F-98A09F1380B6}" type="presParOf" srcId="{4CFA6179-EA99-4BDA-AF77-E1D0F39CE0EE}" destId="{D178EE19-9D57-4E98-A5E1-6C243B6E1E01}" srcOrd="4" destOrd="0" presId="urn:microsoft.com/office/officeart/2005/8/layout/default"/>
    <dgm:cxn modelId="{65479BAF-7B83-4A10-A2E7-8DEEF4BD80C7}" type="presParOf" srcId="{4CFA6179-EA99-4BDA-AF77-E1D0F39CE0EE}" destId="{8F826289-7DBF-4704-9952-7027FC3BFF61}" srcOrd="5" destOrd="0" presId="urn:microsoft.com/office/officeart/2005/8/layout/default"/>
    <dgm:cxn modelId="{8136A698-75B8-4A51-A560-92C2EC79D70B}" type="presParOf" srcId="{4CFA6179-EA99-4BDA-AF77-E1D0F39CE0EE}" destId="{E8914EE9-CEBF-4C0D-A8EB-922A662EE2C2}" srcOrd="6" destOrd="0" presId="urn:microsoft.com/office/officeart/2005/8/layout/default"/>
    <dgm:cxn modelId="{04E43104-9A1E-4585-99CB-AA20C79F4B9D}" type="presParOf" srcId="{4CFA6179-EA99-4BDA-AF77-E1D0F39CE0EE}" destId="{BCE6A84F-67E4-45D7-8FA2-1C3CC75B3249}" srcOrd="7" destOrd="0" presId="urn:microsoft.com/office/officeart/2005/8/layout/default"/>
    <dgm:cxn modelId="{03EA0252-3945-4FF0-8028-CE4EE98684C8}" type="presParOf" srcId="{4CFA6179-EA99-4BDA-AF77-E1D0F39CE0EE}" destId="{1E83F573-5EAC-404E-A576-EB314CDD7559}" srcOrd="8" destOrd="0" presId="urn:microsoft.com/office/officeart/2005/8/layout/default"/>
    <dgm:cxn modelId="{84C0334B-EE72-443B-8093-7F91D03B8F7A}" type="presParOf" srcId="{4CFA6179-EA99-4BDA-AF77-E1D0F39CE0EE}" destId="{8312149C-D09F-4B46-BC99-9CE4C51EFC25}" srcOrd="9" destOrd="0" presId="urn:microsoft.com/office/officeart/2005/8/layout/default"/>
    <dgm:cxn modelId="{CFEC5363-3008-4A00-B584-9F70FFE43F45}" type="presParOf" srcId="{4CFA6179-EA99-4BDA-AF77-E1D0F39CE0EE}" destId="{0047FD47-A720-480D-B4BE-B72514DC343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94A6A-A985-45E0-807D-4A5DE9386AAE}">
      <dsp:nvSpPr>
        <dsp:cNvPr id="0" name=""/>
        <dsp:cNvSpPr/>
      </dsp:nvSpPr>
      <dsp:spPr>
        <a:xfrm>
          <a:off x="0" y="40290"/>
          <a:ext cx="3286125" cy="1971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>
              <a:latin typeface="Calibri Light" panose="020F0302020204030204"/>
            </a:rPr>
            <a:t> </a:t>
          </a:r>
          <a:r>
            <a:rPr lang="en-US" sz="5000" kern="1200" err="1">
              <a:latin typeface="Calibri Light" panose="020F0302020204030204"/>
            </a:rPr>
            <a:t>Hören</a:t>
          </a:r>
          <a:endParaRPr lang="en-US" sz="5000" kern="1200"/>
        </a:p>
      </dsp:txBody>
      <dsp:txXfrm>
        <a:off x="0" y="40290"/>
        <a:ext cx="3286125" cy="1971675"/>
      </dsp:txXfrm>
    </dsp:sp>
    <dsp:sp modelId="{A97D4B47-6E3F-4C53-980F-3ADA0079D461}">
      <dsp:nvSpPr>
        <dsp:cNvPr id="0" name=""/>
        <dsp:cNvSpPr/>
      </dsp:nvSpPr>
      <dsp:spPr>
        <a:xfrm>
          <a:off x="3614737" y="40290"/>
          <a:ext cx="3286125" cy="1971675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>
              <a:latin typeface="Calibri Light" panose="020F0302020204030204"/>
            </a:rPr>
            <a:t>Lesen</a:t>
          </a:r>
          <a:endParaRPr lang="en-US" sz="5000" kern="1200"/>
        </a:p>
      </dsp:txBody>
      <dsp:txXfrm>
        <a:off x="3614737" y="40290"/>
        <a:ext cx="3286125" cy="1971675"/>
      </dsp:txXfrm>
    </dsp:sp>
    <dsp:sp modelId="{D178EE19-9D57-4E98-A5E1-6C243B6E1E01}">
      <dsp:nvSpPr>
        <dsp:cNvPr id="0" name=""/>
        <dsp:cNvSpPr/>
      </dsp:nvSpPr>
      <dsp:spPr>
        <a:xfrm>
          <a:off x="7229475" y="40290"/>
          <a:ext cx="3286125" cy="1971675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>
              <a:latin typeface="Calibri Light" panose="020F0302020204030204"/>
            </a:rPr>
            <a:t>Sprechen</a:t>
          </a:r>
          <a:endParaRPr lang="en-US" sz="5000" kern="1200"/>
        </a:p>
      </dsp:txBody>
      <dsp:txXfrm>
        <a:off x="7229475" y="40290"/>
        <a:ext cx="3286125" cy="1971675"/>
      </dsp:txXfrm>
    </dsp:sp>
    <dsp:sp modelId="{E8914EE9-CEBF-4C0D-A8EB-922A662EE2C2}">
      <dsp:nvSpPr>
        <dsp:cNvPr id="0" name=""/>
        <dsp:cNvSpPr/>
      </dsp:nvSpPr>
      <dsp:spPr>
        <a:xfrm>
          <a:off x="0" y="2340578"/>
          <a:ext cx="3286125" cy="1971675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err="1">
              <a:latin typeface="Calibri Light" panose="020F0302020204030204"/>
            </a:rPr>
            <a:t>Schreiben</a:t>
          </a:r>
          <a:endParaRPr lang="en-US" sz="5000" kern="1200"/>
        </a:p>
      </dsp:txBody>
      <dsp:txXfrm>
        <a:off x="0" y="2340578"/>
        <a:ext cx="3286125" cy="1971675"/>
      </dsp:txXfrm>
    </dsp:sp>
    <dsp:sp modelId="{1E83F573-5EAC-404E-A576-EB314CDD7559}">
      <dsp:nvSpPr>
        <dsp:cNvPr id="0" name=""/>
        <dsp:cNvSpPr/>
      </dsp:nvSpPr>
      <dsp:spPr>
        <a:xfrm>
          <a:off x="3614737" y="2340578"/>
          <a:ext cx="3286125" cy="1971675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>
              <a:latin typeface="Calibri Light" panose="020F0302020204030204"/>
            </a:rPr>
            <a:t> </a:t>
          </a:r>
          <a:r>
            <a:rPr lang="en-US" sz="5000" kern="1200" err="1">
              <a:latin typeface="Calibri Light" panose="020F0302020204030204"/>
            </a:rPr>
            <a:t>Sprache</a:t>
          </a:r>
          <a:r>
            <a:rPr lang="en-US" sz="5000" kern="1200">
              <a:latin typeface="Calibri Light" panose="020F0302020204030204"/>
            </a:rPr>
            <a:t>(n) in Fokus</a:t>
          </a:r>
          <a:endParaRPr lang="en-US" sz="5000" kern="1200"/>
        </a:p>
      </dsp:txBody>
      <dsp:txXfrm>
        <a:off x="3614737" y="2340578"/>
        <a:ext cx="3286125" cy="1971675"/>
      </dsp:txXfrm>
    </dsp:sp>
    <dsp:sp modelId="{0047FD47-A720-480D-B4BE-B72514DC3430}">
      <dsp:nvSpPr>
        <dsp:cNvPr id="0" name=""/>
        <dsp:cNvSpPr/>
      </dsp:nvSpPr>
      <dsp:spPr>
        <a:xfrm>
          <a:off x="7229475" y="2340578"/>
          <a:ext cx="3286125" cy="1971675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>
              <a:latin typeface="Calibri Light" panose="020F0302020204030204"/>
            </a:rPr>
            <a:t>Kulturen in Fokus</a:t>
          </a:r>
        </a:p>
      </dsp:txBody>
      <dsp:txXfrm>
        <a:off x="7229475" y="2340578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67D88-4FF2-0141-9AE1-131143D16153}" type="datetimeFigureOut">
              <a:rPr lang="de-DE" smtClean="0"/>
              <a:t>25.08.21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B2A9D-A9C6-CB4F-B11C-2972D06C10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76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4D6FD-E803-1847-B161-3C0856F00D6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672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Begrüssung</a:t>
            </a:r>
            <a:endParaRPr lang="de-DE" dirty="0"/>
          </a:p>
          <a:p>
            <a:r>
              <a:rPr lang="de-DE" dirty="0"/>
              <a:t>Lehrpersonen kurz erwähnen und aufstehen lassen</a:t>
            </a:r>
          </a:p>
          <a:p>
            <a:r>
              <a:rPr lang="de-DE" dirty="0"/>
              <a:t>Dank für die gute Zusammenarbeit in der Corona-Zeit</a:t>
            </a:r>
          </a:p>
          <a:p>
            <a:r>
              <a:rPr lang="de-DE" dirty="0"/>
              <a:t>Besonderes Jahr: Jugendfestjahr</a:t>
            </a:r>
          </a:p>
          <a:p>
            <a:r>
              <a:rPr lang="de-DE" dirty="0"/>
              <a:t>Abend zweiteilig</a:t>
            </a:r>
          </a:p>
          <a:p>
            <a:r>
              <a:rPr lang="de-DE" dirty="0" err="1"/>
              <a:t>Powerpointpräsentation</a:t>
            </a:r>
            <a:r>
              <a:rPr lang="de-DE" dirty="0"/>
              <a:t> wird auf Homepage aufgeschaltet werden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4D6FD-E803-1847-B161-3C0856F00D6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5844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25.08.21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16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25.08.21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20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25.08.21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9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25.08.21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20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25.08.21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58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25.08.21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90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25.08.21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08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25.08.21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20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25.08.21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69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25.08.21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88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25.08.21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88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B3054-B75A-4BD7-8B3E-8DC0F614FAF3}" type="datetimeFigureOut">
              <a:rPr lang="de-DE" smtClean="0"/>
              <a:t>25.08.21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7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C429F-F23C-6240-B346-00CF6202B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0990"/>
            <a:ext cx="9144000" cy="4870175"/>
          </a:xfrm>
        </p:spPr>
        <p:txBody>
          <a:bodyPr>
            <a:normAutofit/>
          </a:bodyPr>
          <a:lstStyle/>
          <a:p>
            <a:r>
              <a:rPr lang="de-DE" sz="8000" b="1" dirty="0"/>
              <a:t>Herzlich willkommen</a:t>
            </a:r>
            <a:br>
              <a:rPr lang="de-DE" sz="8000" b="1" dirty="0"/>
            </a:br>
            <a:r>
              <a:rPr lang="de-DE" sz="8000" b="1" dirty="0"/>
              <a:t>zum</a:t>
            </a:r>
            <a:br>
              <a:rPr lang="de-DE" sz="8000" b="1" dirty="0"/>
            </a:br>
            <a:r>
              <a:rPr lang="de-DE" sz="8000" b="1" dirty="0"/>
              <a:t>Elternabend 2021</a:t>
            </a:r>
            <a:br>
              <a:rPr lang="de-DE" sz="8000" b="1" dirty="0"/>
            </a:br>
            <a:endParaRPr lang="de-DE" sz="80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61090FE-FEC6-C341-B53F-0B04D2F6E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524000" y="5257799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617BEE-0609-BE49-9001-AA808D513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983" y="-198783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8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18AD8-FCC1-1040-ABE8-E1B44BE8C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Elterninformation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CD4B02-A82F-7B4A-8B8B-DEE0EB7E5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825625"/>
            <a:ext cx="11622504" cy="4351338"/>
          </a:xfrm>
        </p:spPr>
        <p:txBody>
          <a:bodyPr/>
          <a:lstStyle/>
          <a:p>
            <a:r>
              <a:rPr lang="de-DE" dirty="0"/>
              <a:t>LP entscheidet, wie sie den Eltern Einsicht gewährt.</a:t>
            </a:r>
          </a:p>
          <a:p>
            <a:r>
              <a:rPr lang="de-DE" dirty="0"/>
              <a:t>Eltern dürfen jederzeit einen Termin für ein Gespräch und/oder die Einsicht ins Beurteilungsdossier verlangen.</a:t>
            </a:r>
          </a:p>
          <a:p>
            <a:r>
              <a:rPr lang="de-DE" dirty="0"/>
              <a:t>An unserer Schule:</a:t>
            </a:r>
            <a:br>
              <a:rPr lang="de-DE" dirty="0"/>
            </a:br>
            <a:r>
              <a:rPr lang="de-DE" dirty="0"/>
              <a:t>Klassenlehrperson lädt mindestens einmal im Jahr zu einem Gespräch ein (in der Regel Ende 1. Semester / Beginn 2. Semester: Gespräch zum Zwischenbericht)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1671439-3B42-714A-B7B2-F5D453572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455" y="-424676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8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BAE6-8989-2846-8800-9981797E1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Lehrmittel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0F8B80-230E-B846-B4FE-A84B1F704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Der Kanton macht Vorgaben.</a:t>
            </a:r>
          </a:p>
          <a:p>
            <a:r>
              <a:rPr lang="de-DE" dirty="0"/>
              <a:t>Die Lehrmittel werden laufend überarbeitet und dem NALP angepasst.</a:t>
            </a:r>
          </a:p>
          <a:p>
            <a:r>
              <a:rPr lang="de-DE" dirty="0"/>
              <a:t>An unserer Schule arbeiten wir verbindlich mit:</a:t>
            </a:r>
            <a:br>
              <a:rPr lang="de-DE" dirty="0"/>
            </a:br>
            <a:r>
              <a:rPr lang="de-DE" dirty="0"/>
              <a:t>- Deutsch: Leseschlau, Die Sprachstarken</a:t>
            </a:r>
            <a:br>
              <a:rPr lang="de-DE" dirty="0"/>
            </a:br>
            <a:r>
              <a:rPr lang="de-DE" dirty="0"/>
              <a:t>- Mathematik: Zürcher Lehrmittel</a:t>
            </a:r>
            <a:br>
              <a:rPr lang="de-DE" dirty="0"/>
            </a:br>
            <a:r>
              <a:rPr lang="de-DE" dirty="0"/>
              <a:t>- NMG: keine verbindliche Lehrmittel</a:t>
            </a:r>
            <a:br>
              <a:rPr lang="de-DE" dirty="0"/>
            </a:br>
            <a:r>
              <a:rPr lang="de-DE" dirty="0"/>
              <a:t>  Einarbeitung ins </a:t>
            </a:r>
            <a:r>
              <a:rPr lang="de-DE" dirty="0" err="1"/>
              <a:t>NaTech</a:t>
            </a:r>
            <a:br>
              <a:rPr lang="de-DE" dirty="0"/>
            </a:br>
            <a:r>
              <a:rPr lang="de-DE" dirty="0"/>
              <a:t>- Englisch: Double Decker</a:t>
            </a:r>
            <a:br>
              <a:rPr lang="de-DE" dirty="0"/>
            </a:br>
            <a:r>
              <a:rPr lang="de-DE" dirty="0"/>
              <a:t>- Französisch: Dis </a:t>
            </a:r>
            <a:r>
              <a:rPr lang="de-DE" dirty="0" err="1"/>
              <a:t>donc</a:t>
            </a:r>
            <a:r>
              <a:rPr lang="de-DE" dirty="0"/>
              <a:t>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4681768-020D-7841-9544-64B98C51A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455" y="-424676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4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E86F8C-6AC5-A942-9D04-A39B6572D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1B4DDD-2B5C-1640-80A4-D1BBDE2CE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iPads für Schüler*innen</a:t>
            </a:r>
            <a:br>
              <a:rPr lang="de-DE" dirty="0"/>
            </a:br>
            <a:r>
              <a:rPr lang="de-DE" b="1" dirty="0">
                <a:solidFill>
                  <a:schemeClr val="accent1"/>
                </a:solidFill>
              </a:rPr>
              <a:t>- 1. – 4. Klasse: halbe Klassensätze</a:t>
            </a:r>
            <a:br>
              <a:rPr lang="de-DE" b="1" dirty="0">
                <a:solidFill>
                  <a:schemeClr val="accent1"/>
                </a:solidFill>
              </a:rPr>
            </a:br>
            <a:r>
              <a:rPr lang="de-DE" b="1" dirty="0">
                <a:solidFill>
                  <a:schemeClr val="accent1"/>
                </a:solidFill>
              </a:rPr>
              <a:t>- 5. und 6. Klasse: Jede Schülerin / jeder Schüler erhält ein iPad</a:t>
            </a:r>
            <a:br>
              <a:rPr lang="de-DE" dirty="0"/>
            </a:br>
            <a:endParaRPr lang="de-DE" dirty="0"/>
          </a:p>
          <a:p>
            <a:r>
              <a:rPr lang="de-DE" dirty="0"/>
              <a:t>Informatikunterricht</a:t>
            </a:r>
            <a:br>
              <a:rPr lang="de-DE" dirty="0"/>
            </a:br>
            <a:r>
              <a:rPr lang="de-DE" b="1" dirty="0">
                <a:solidFill>
                  <a:schemeClr val="accent1"/>
                </a:solidFill>
              </a:rPr>
              <a:t>- bis zur 4. Klasse integriert in allen Fächern</a:t>
            </a:r>
            <a:br>
              <a:rPr lang="de-DE" b="1" dirty="0">
                <a:solidFill>
                  <a:schemeClr val="accent1"/>
                </a:solidFill>
              </a:rPr>
            </a:br>
            <a:r>
              <a:rPr lang="de-DE" b="1" dirty="0">
                <a:solidFill>
                  <a:schemeClr val="accent1"/>
                </a:solidFill>
              </a:rPr>
              <a:t>- in der 5. und 6. Klasse zusätzlich als Fach</a:t>
            </a:r>
            <a:br>
              <a:rPr lang="de-DE" dirty="0"/>
            </a:br>
            <a:endParaRPr lang="de-DE" dirty="0"/>
          </a:p>
          <a:p>
            <a:r>
              <a:rPr lang="de-DE" dirty="0"/>
              <a:t>Ziele</a:t>
            </a:r>
            <a:br>
              <a:rPr lang="de-DE" dirty="0"/>
            </a:br>
            <a:r>
              <a:rPr lang="de-DE" b="1" dirty="0">
                <a:solidFill>
                  <a:schemeClr val="accent1"/>
                </a:solidFill>
              </a:rPr>
              <a:t>- Anwendungskompetenz</a:t>
            </a:r>
            <a:br>
              <a:rPr lang="de-DE" b="1" dirty="0">
                <a:solidFill>
                  <a:schemeClr val="accent1"/>
                </a:solidFill>
              </a:rPr>
            </a:br>
            <a:r>
              <a:rPr lang="de-DE" b="1" dirty="0">
                <a:solidFill>
                  <a:schemeClr val="accent1"/>
                </a:solidFill>
              </a:rPr>
              <a:t>- bewusster Umgang: Chancen und Gefahren kennen</a:t>
            </a:r>
            <a:br>
              <a:rPr lang="de-DE" b="1" dirty="0">
                <a:solidFill>
                  <a:schemeClr val="accent1"/>
                </a:solidFill>
              </a:rPr>
            </a:br>
            <a:r>
              <a:rPr lang="de-DE" b="1" dirty="0">
                <a:solidFill>
                  <a:schemeClr val="accent1"/>
                </a:solidFill>
              </a:rPr>
              <a:t>- Instrument zum Lernen (Unterstützung des individuellen Lernens)</a:t>
            </a:r>
            <a:br>
              <a:rPr lang="de-DE" b="1" dirty="0">
                <a:solidFill>
                  <a:schemeClr val="accent1"/>
                </a:solidFill>
              </a:rPr>
            </a:br>
            <a:endParaRPr lang="de-DE" b="1" dirty="0">
              <a:solidFill>
                <a:schemeClr val="accent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966381-FD32-9C40-B896-83FE9CED3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455" y="-424676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7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66BD5-1EBC-C746-A961-D203D7909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 Führungsstruktur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2B80F9E-DFFA-7A4D-ACA0-AB8A7122A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1608" y="1825625"/>
            <a:ext cx="5908784" cy="435133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24F35E3-D236-524A-B0B3-6D3840641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455" y="-424676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51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AC0F11-E7C1-554A-8F7F-D426F008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Jahresthema 21/22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405C2E5-0CEE-E345-ACF8-AE4E285ED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455" y="-424676"/>
            <a:ext cx="3183833" cy="2250301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415C8A6-75E4-9742-99E1-E075FDB74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40110" y="1825625"/>
            <a:ext cx="431178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2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64B34B-627F-774D-933E-307373D49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Spezifische Themen an der 3. Primar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C65DC7-51B3-4C45-ACAF-B827A6AD9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0489"/>
            <a:ext cx="10515600" cy="3696474"/>
          </a:xfrm>
        </p:spPr>
        <p:txBody>
          <a:bodyPr/>
          <a:lstStyle/>
          <a:p>
            <a:r>
              <a:rPr lang="de-DE" dirty="0"/>
              <a:t>Check P3</a:t>
            </a:r>
            <a:br>
              <a:rPr lang="de-DE" dirty="0"/>
            </a:br>
            <a:endParaRPr lang="de-DE" dirty="0"/>
          </a:p>
          <a:p>
            <a:r>
              <a:rPr lang="de-DE" dirty="0"/>
              <a:t>Workshop Medienprofis Teil 1</a:t>
            </a:r>
            <a:br>
              <a:rPr lang="de-DE" dirty="0"/>
            </a:br>
            <a:endParaRPr lang="de-DE" dirty="0"/>
          </a:p>
          <a:p>
            <a:r>
              <a:rPr lang="de-DE" dirty="0"/>
              <a:t>Verkehrserziehung</a:t>
            </a:r>
            <a:br>
              <a:rPr lang="de-DE" dirty="0"/>
            </a:br>
            <a:endParaRPr lang="de-DE" dirty="0"/>
          </a:p>
          <a:p>
            <a:r>
              <a:rPr lang="de-DE" dirty="0"/>
              <a:t>Englischunterricht</a:t>
            </a:r>
            <a:br>
              <a:rPr lang="de-DE" dirty="0"/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875592C-B22C-B14A-9E81-5A521A86C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455" y="-424676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0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EB42EC-0B97-4640-B318-680C890D8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Check P3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B323A4-3FBD-B14C-8470-C9F77626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83077"/>
          </a:xfrm>
        </p:spPr>
        <p:txBody>
          <a:bodyPr/>
          <a:lstStyle/>
          <a:p>
            <a:r>
              <a:rPr lang="de-DE" dirty="0"/>
              <a:t>obligatorisch im Aargau</a:t>
            </a:r>
            <a:br>
              <a:rPr lang="de-DE" dirty="0"/>
            </a:br>
            <a:endParaRPr lang="de-DE" dirty="0"/>
          </a:p>
          <a:p>
            <a:r>
              <a:rPr lang="de-DE" dirty="0"/>
              <a:t>06.9. – 17.9.2021</a:t>
            </a:r>
            <a:br>
              <a:rPr lang="de-DE" dirty="0"/>
            </a:br>
            <a:endParaRPr lang="de-DE" dirty="0"/>
          </a:p>
          <a:p>
            <a:r>
              <a:rPr lang="de-DE" dirty="0"/>
              <a:t>Standortbestimmung: förderorientiert, nicht promotionswirksam</a:t>
            </a:r>
            <a:br>
              <a:rPr lang="de-DE" dirty="0"/>
            </a:br>
            <a:endParaRPr lang="de-DE" dirty="0"/>
          </a:p>
          <a:p>
            <a:r>
              <a:rPr lang="de-DE" dirty="0"/>
              <a:t>Jedes Kind erhält Rückmeldung von Lehrperson zu seinem Ergebnis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FFF00C-7857-814F-8D10-F63E81306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455" y="-424676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6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CB9059-FD0F-E94F-A053-F7D0254DE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Medienprofis Teil 1, 13.6.22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F515E9C-B492-3841-8126-27F93D6A7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9200" y="2362994"/>
            <a:ext cx="4673600" cy="3276600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07942D4-676D-0142-BDAB-E2BD54950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455" y="-424676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97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4080FB-7592-5741-A093-86B73F5D1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Verkehrserziehung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4FF560-6344-F14B-B28D-E5EFD8C28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84833"/>
            <a:ext cx="5181600" cy="2572967"/>
          </a:xfrm>
        </p:spPr>
        <p:txBody>
          <a:bodyPr/>
          <a:lstStyle/>
          <a:p>
            <a:r>
              <a:rPr lang="de-DE" dirty="0"/>
              <a:t>Signalkunde</a:t>
            </a:r>
            <a:br>
              <a:rPr lang="de-DE" dirty="0"/>
            </a:br>
            <a:endParaRPr lang="de-DE" dirty="0"/>
          </a:p>
          <a:p>
            <a:r>
              <a:rPr lang="de-DE" dirty="0"/>
              <a:t>Schulung Toter Winkel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28987CE-9848-AE4D-BAC9-F43464EB2F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69228"/>
            <a:ext cx="5181600" cy="3664131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25AE06D-A4FC-FD4B-B61A-D591892B1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455" y="-424676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3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txBody>
          <a:bodyPr>
            <a:normAutofit/>
          </a:bodyPr>
          <a:lstStyle/>
          <a:p>
            <a:r>
              <a:rPr lang="de-DE" sz="4800">
                <a:solidFill>
                  <a:srgbClr val="FFFFFF"/>
                </a:solidFill>
                <a:cs typeface="Calibri Light"/>
              </a:rPr>
              <a:t>Englisch</a:t>
            </a:r>
            <a:endParaRPr lang="de-DE" sz="4800">
              <a:solidFill>
                <a:srgbClr val="FFFFFF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endParaRPr lang="de-DE" sz="2000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446ECAE0-3160-4479-8B6F-16ADDA372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1425948"/>
            <a:ext cx="6553545" cy="40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99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440D7-7BE9-A542-9A98-EE9894060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Inhalt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98BEDE-C773-4840-BFAE-7736E95F3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r>
              <a:rPr lang="de-DE" dirty="0"/>
              <a:t>Schulentwicklung</a:t>
            </a:r>
            <a:br>
              <a:rPr lang="de-DE" dirty="0"/>
            </a:br>
            <a:endParaRPr lang="de-DE" dirty="0"/>
          </a:p>
          <a:p>
            <a:r>
              <a:rPr lang="de-DE" dirty="0"/>
              <a:t>Vorstellen des Jahresthemas</a:t>
            </a:r>
            <a:br>
              <a:rPr lang="de-DE" dirty="0"/>
            </a:br>
            <a:endParaRPr lang="de-DE" dirty="0"/>
          </a:p>
          <a:p>
            <a:r>
              <a:rPr lang="de-DE" dirty="0"/>
              <a:t>Spezifische Themen für die 3. Primar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5CCFF3-527E-0043-98DA-7D41D1E1D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983" y="-198783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76C3E3-A1A3-4AE9-B8F9-6B111D8A7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Mrs Ellingsen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0620899F-E55F-4F73-9529-11775C38D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1013672"/>
            <a:ext cx="6553545" cy="483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08103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EEE5-6D14-4C76-A663-E495EB18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Double Decker 1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9">
            <a:extLst>
              <a:ext uri="{FF2B5EF4-FFF2-40B4-BE49-F238E27FC236}">
                <a16:creationId xmlns:a16="http://schemas.microsoft.com/office/drawing/2014/main" id="{AF36E691-F69F-4328-8FBB-06290B13D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58" r="2" b="16860"/>
          <a:stretch/>
        </p:blipFill>
        <p:spPr>
          <a:xfrm>
            <a:off x="5163870" y="492573"/>
            <a:ext cx="6533449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3973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13EE3-468C-4C9B-A0BC-C19FE9EB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Kompetenzbereiche</a:t>
            </a:r>
          </a:p>
        </p:txBody>
      </p:sp>
      <p:graphicFrame>
        <p:nvGraphicFramePr>
          <p:cNvPr id="7" name="Diagram 7">
            <a:extLst>
              <a:ext uri="{FF2B5EF4-FFF2-40B4-BE49-F238E27FC236}">
                <a16:creationId xmlns:a16="http://schemas.microsoft.com/office/drawing/2014/main" id="{586C82AD-6B00-4F32-A2B0-9C95A449388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41500474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4105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9C63B7B2-386B-4CA5-BB99-C344083396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4" r="409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D3E07-84A1-4A5C-9617-BD46C53D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>
                <a:solidFill>
                  <a:srgbClr val="262626"/>
                </a:solidFill>
                <a:cs typeface="Calibri Light"/>
              </a:rPr>
              <a:t>Teacher talk</a:t>
            </a:r>
            <a:endParaRPr lang="en-US" sz="280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3401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39761-CD8C-4B65-86AB-0E256BC75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Worksheet booklet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EF315F3-8E7A-4F30-89EE-890FC29BF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4370" y="492573"/>
            <a:ext cx="4072449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83594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DC768-067E-42A1-A597-B61922D3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  <a:cs typeface="Calibri Light"/>
              </a:rPr>
              <a:t>Lernziele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E7E8BFC-5FDD-4123-991D-C82317562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672291"/>
            <a:ext cx="6553545" cy="552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2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8BA90C-0C58-47F3-AC63-90117F5F3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  <a:cs typeface="Calibri Light"/>
              </a:rPr>
              <a:t> Pupil's Practice Kit</a:t>
            </a:r>
            <a:endParaRPr lang="en-US" sz="4800">
              <a:solidFill>
                <a:srgbClr val="FFFFFF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3F49EE3-E900-4594-B2DB-539DD2BF3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1245726"/>
            <a:ext cx="6553545" cy="437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63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3BD81-019E-4FB0-8054-F2603786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  <a:cs typeface="Calibri Light"/>
              </a:rPr>
              <a:t>Homework PPK</a:t>
            </a:r>
            <a:endParaRPr lang="en-US" sz="4800">
              <a:solidFill>
                <a:srgbClr val="FFFFFF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8C1407E-143B-4F9B-9B61-3D66CF712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1049119"/>
            <a:ext cx="6553545" cy="47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2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A7766-DF84-44E2-9082-2111506A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2720927"/>
            <a:ext cx="3377183" cy="162804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>
                <a:solidFill>
                  <a:schemeClr val="bg1"/>
                </a:solidFill>
              </a:rPr>
              <a:t>Bibliothek</a:t>
            </a:r>
            <a:r>
              <a:rPr lang="en-US">
                <a:solidFill>
                  <a:schemeClr val="bg1"/>
                </a:solidFill>
              </a:rPr>
              <a:t> (library)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2EF7B51-C8B4-4A53-9FB0-222D468FF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61" r="-2" b="22173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3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2B89D7-325A-1F4E-A24A-A9EDAC33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Fragen, Anliegen deponieren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F922962-0BF2-2D44-A6A4-482BD1F4D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3146" y="1690688"/>
            <a:ext cx="3577878" cy="4758209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1D7061E-B320-D140-8B08-B4D06544D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455" y="-413525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3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B16187-1C6B-8646-9B14-BE1B0D876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Schulentwicklung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B6CE7A-1052-AB48-8EB9-C5B8F988A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0489"/>
            <a:ext cx="10515600" cy="3174353"/>
          </a:xfrm>
        </p:spPr>
        <p:txBody>
          <a:bodyPr/>
          <a:lstStyle/>
          <a:p>
            <a:r>
              <a:rPr lang="de-DE" dirty="0"/>
              <a:t>Einführung Neuer Aargauer Lehrplan</a:t>
            </a:r>
            <a:br>
              <a:rPr lang="de-DE" dirty="0"/>
            </a:br>
            <a:endParaRPr lang="de-DE" dirty="0"/>
          </a:p>
          <a:p>
            <a:r>
              <a:rPr lang="de-DE" dirty="0"/>
              <a:t>Informatik: Arbeit mit iPads</a:t>
            </a:r>
            <a:br>
              <a:rPr lang="de-DE" dirty="0"/>
            </a:br>
            <a:endParaRPr lang="de-DE" dirty="0"/>
          </a:p>
          <a:p>
            <a:r>
              <a:rPr lang="de-DE" dirty="0"/>
              <a:t>Abschaffung Schulpflege / neue Führungsstruktur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550161-FFEC-3248-B6C4-AB05114BA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455" y="-424676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2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295890-9597-5C42-8B72-967115DCF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EF5D6E1-9DDD-734D-84CA-6506B15F7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712" y="-1"/>
            <a:ext cx="9159911" cy="6863827"/>
          </a:xfrm>
          <a:noFill/>
        </p:spPr>
      </p:pic>
    </p:spTree>
    <p:extLst>
      <p:ext uri="{BB962C8B-B14F-4D97-AF65-F5344CB8AC3E}">
        <p14:creationId xmlns:p14="http://schemas.microsoft.com/office/powerpoint/2010/main" val="302801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F0C8F8-2ABB-1D40-91A3-ACFA2241D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Weiterhin auf </a:t>
            </a:r>
            <a:br>
              <a:rPr lang="de-DE" dirty="0"/>
            </a:br>
            <a:r>
              <a:rPr lang="de-DE" dirty="0"/>
              <a:t>eine gute Zusammenarbeit!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69D0466-6C42-8247-A5CF-D8D4E8D82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010951" y="1109969"/>
            <a:ext cx="3989630" cy="5655335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167573B-0478-6A48-9789-7E0B609FE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455" y="-413525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6528B0-8854-574F-A1B0-F22C50A11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Neuer Aargauer Lehrplan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3D733B-1CD9-034A-8D8B-2FDC529AE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49238"/>
            <a:ext cx="12192000" cy="5262113"/>
          </a:xfrm>
        </p:spPr>
        <p:txBody>
          <a:bodyPr>
            <a:normAutofit/>
          </a:bodyPr>
          <a:lstStyle/>
          <a:p>
            <a:r>
              <a:rPr lang="de-DE" dirty="0"/>
              <a:t>Obligatorisch ab Schuljahr 2020/2021</a:t>
            </a:r>
            <a:br>
              <a:rPr lang="de-DE" dirty="0"/>
            </a:br>
            <a:r>
              <a:rPr lang="de-DE" dirty="0"/>
              <a:t>Einführungszeit mindestens 3 Jahre</a:t>
            </a:r>
          </a:p>
          <a:p>
            <a:r>
              <a:rPr lang="de-DE" dirty="0"/>
              <a:t>Kompetenzorientierter Unterricht</a:t>
            </a:r>
            <a:br>
              <a:rPr lang="de-DE" dirty="0"/>
            </a:br>
            <a:r>
              <a:rPr lang="de-DE" dirty="0"/>
              <a:t>Wissen – Können – Wollen</a:t>
            </a:r>
            <a:br>
              <a:rPr lang="de-DE" dirty="0"/>
            </a:br>
            <a:r>
              <a:rPr lang="de-DE" dirty="0"/>
              <a:t>Förderung fachlicher und überfachlicher (personale, soziale, methodische) Kompetenzen</a:t>
            </a:r>
          </a:p>
          <a:p>
            <a:r>
              <a:rPr lang="de-DE" dirty="0"/>
              <a:t>Aktueller Stand </a:t>
            </a:r>
            <a:br>
              <a:rPr lang="de-DE" dirty="0"/>
            </a:br>
            <a:r>
              <a:rPr lang="de-DE" dirty="0"/>
              <a:t>Auseinandersetzung mit der Beurteilung</a:t>
            </a:r>
            <a:br>
              <a:rPr lang="de-DE" dirty="0"/>
            </a:br>
            <a:r>
              <a:rPr lang="de-DE" dirty="0"/>
              <a:t>Ausprobieren von verschiedenen Beurteilungsformen</a:t>
            </a:r>
            <a:br>
              <a:rPr lang="de-DE" dirty="0"/>
            </a:br>
            <a:r>
              <a:rPr lang="de-DE" dirty="0"/>
              <a:t>Auseinandersetzung mit Handlungsspielraum</a:t>
            </a:r>
            <a:br>
              <a:rPr lang="de-DE" dirty="0"/>
            </a:br>
            <a:r>
              <a:rPr lang="de-DE" dirty="0"/>
              <a:t>Ziel: Bis Mitte Schuljahr Konzept zur Beurteilung an unserer Schule erarbeiten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85E501-DAAA-B941-AE3A-3A6E21F6D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455" y="-424676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3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476A13-B011-6C49-9D76-D075573CE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Beurteilung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53B029-56E5-294A-AFD0-4CA85929F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3301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Sie ist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 </a:t>
            </a:r>
            <a:r>
              <a:rPr lang="de-DE" b="1" dirty="0">
                <a:solidFill>
                  <a:schemeClr val="accent1"/>
                </a:solidFill>
              </a:rPr>
              <a:t>einerseits förderorientiert (insbesondere der Zwischenbericht)</a:t>
            </a:r>
            <a:br>
              <a:rPr lang="de-DE" b="1" dirty="0">
                <a:solidFill>
                  <a:schemeClr val="accent1"/>
                </a:solidFill>
              </a:rPr>
            </a:br>
            <a:br>
              <a:rPr lang="de-DE" b="1" dirty="0">
                <a:solidFill>
                  <a:schemeClr val="accent1"/>
                </a:solidFill>
              </a:rPr>
            </a:br>
            <a:br>
              <a:rPr lang="de-DE" b="1" dirty="0">
                <a:solidFill>
                  <a:schemeClr val="accent1"/>
                </a:solidFill>
              </a:rPr>
            </a:br>
            <a:r>
              <a:rPr lang="de-DE" b="1" dirty="0">
                <a:solidFill>
                  <a:schemeClr val="accent1"/>
                </a:solidFill>
              </a:rPr>
              <a:t>- andererseits leistungsorientiert und selektiv (Jahreszeugnis)</a:t>
            </a:r>
            <a:br>
              <a:rPr lang="de-DE" b="1" dirty="0">
                <a:solidFill>
                  <a:schemeClr val="accent1"/>
                </a:solidFill>
              </a:rPr>
            </a:br>
            <a:endParaRPr lang="de-DE" b="1" dirty="0">
              <a:solidFill>
                <a:schemeClr val="accent1"/>
              </a:solidFill>
            </a:endParaRPr>
          </a:p>
          <a:p>
            <a:r>
              <a:rPr lang="de-DE" dirty="0"/>
              <a:t>Beurteilungen erfolgen immer wieder im Unterricht </a:t>
            </a:r>
            <a:br>
              <a:rPr lang="de-DE" dirty="0"/>
            </a:br>
            <a:br>
              <a:rPr lang="de-DE" dirty="0"/>
            </a:br>
            <a:r>
              <a:rPr lang="de-DE" b="1" dirty="0">
                <a:solidFill>
                  <a:schemeClr val="accent1"/>
                </a:solidFill>
              </a:rPr>
              <a:t>- formativ </a:t>
            </a:r>
            <a:br>
              <a:rPr lang="de-DE" b="1" dirty="0">
                <a:solidFill>
                  <a:schemeClr val="accent1"/>
                </a:solidFill>
              </a:rPr>
            </a:br>
            <a:r>
              <a:rPr lang="de-DE" b="1" dirty="0">
                <a:solidFill>
                  <a:schemeClr val="accent1"/>
                </a:solidFill>
              </a:rPr>
              <a:t>  (förderorientierte Rückmeldungen, Bezug auf Lernprozess)</a:t>
            </a:r>
            <a:br>
              <a:rPr lang="de-DE" b="1" dirty="0">
                <a:solidFill>
                  <a:schemeClr val="accent1"/>
                </a:solidFill>
              </a:rPr>
            </a:br>
            <a:br>
              <a:rPr lang="de-DE" b="1" dirty="0">
                <a:solidFill>
                  <a:schemeClr val="accent1"/>
                </a:solidFill>
              </a:rPr>
            </a:br>
            <a:r>
              <a:rPr lang="de-DE" b="1" dirty="0">
                <a:solidFill>
                  <a:schemeClr val="accent1"/>
                </a:solidFill>
              </a:rPr>
              <a:t>- </a:t>
            </a:r>
            <a:r>
              <a:rPr lang="de-DE" b="1" dirty="0" err="1">
                <a:solidFill>
                  <a:schemeClr val="accent1"/>
                </a:solidFill>
              </a:rPr>
              <a:t>summativ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br>
              <a:rPr lang="de-DE" b="1" dirty="0">
                <a:solidFill>
                  <a:schemeClr val="accent1"/>
                </a:solidFill>
              </a:rPr>
            </a:br>
            <a:r>
              <a:rPr lang="de-DE" b="1" dirty="0">
                <a:solidFill>
                  <a:schemeClr val="accent1"/>
                </a:solidFill>
              </a:rPr>
              <a:t>  (bilanzierend, bezieht sich auf das Lernprodukt: </a:t>
            </a:r>
            <a:br>
              <a:rPr lang="de-DE" b="1" dirty="0">
                <a:solidFill>
                  <a:schemeClr val="accent1"/>
                </a:solidFill>
              </a:rPr>
            </a:br>
            <a:r>
              <a:rPr lang="de-DE" b="1" dirty="0">
                <a:solidFill>
                  <a:schemeClr val="accent1"/>
                </a:solidFill>
              </a:rPr>
              <a:t>  relevante Leistungsbelege im Beurteilungsdossier)</a:t>
            </a:r>
            <a:br>
              <a:rPr lang="de-DE" b="1" dirty="0">
                <a:solidFill>
                  <a:schemeClr val="accent1"/>
                </a:solidFill>
              </a:rPr>
            </a:br>
            <a:endParaRPr lang="de-DE" b="1" dirty="0">
              <a:solidFill>
                <a:schemeClr val="accent1"/>
              </a:solidFill>
            </a:endParaRP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AA548A-2257-8849-A8DB-401C5F328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455" y="-424676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8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7612D0-1B61-634E-8330-650473C9B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36"/>
            <a:ext cx="10515600" cy="1414732"/>
          </a:xfrm>
        </p:spPr>
        <p:txBody>
          <a:bodyPr/>
          <a:lstStyle/>
          <a:p>
            <a:r>
              <a:rPr lang="de-DE" dirty="0"/>
              <a:t>Notendurchschnitt, Promotion, </a:t>
            </a:r>
            <a:br>
              <a:rPr lang="de-DE" dirty="0"/>
            </a:br>
            <a:r>
              <a:rPr lang="de-DE" dirty="0"/>
              <a:t>Beurteilung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81C91F-F498-594B-B9BE-00C905988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2868"/>
            <a:ext cx="10515600" cy="4175185"/>
          </a:xfrm>
        </p:spPr>
        <p:txBody>
          <a:bodyPr>
            <a:normAutofit lnSpcReduction="10000"/>
          </a:bodyPr>
          <a:lstStyle/>
          <a:p>
            <a:r>
              <a:rPr lang="de-DE" dirty="0"/>
              <a:t>Basis: Beurteilungsdossier: </a:t>
            </a:r>
            <a:br>
              <a:rPr lang="de-DE" dirty="0"/>
            </a:br>
            <a:r>
              <a:rPr lang="de-DE" dirty="0"/>
              <a:t>Gesamtbewertung im Fach</a:t>
            </a:r>
            <a:r>
              <a:rPr lang="de-DE"/>
              <a:t>: Ermessensentscheid </a:t>
            </a:r>
            <a:r>
              <a:rPr lang="de-DE" dirty="0"/>
              <a:t>der Lehrperson</a:t>
            </a:r>
          </a:p>
          <a:p>
            <a:r>
              <a:rPr lang="de-DE" dirty="0"/>
              <a:t>Jahrespromotion</a:t>
            </a:r>
            <a:br>
              <a:rPr lang="de-DE" dirty="0"/>
            </a:br>
            <a:r>
              <a:rPr lang="de-DE" dirty="0"/>
              <a:t>Kernfächer: </a:t>
            </a:r>
            <a:r>
              <a:rPr lang="de-DE" dirty="0" err="1"/>
              <a:t>ungerundeter</a:t>
            </a:r>
            <a:r>
              <a:rPr lang="de-DE" dirty="0"/>
              <a:t> Durchschnitt der Zeugnisnoten: 4,0</a:t>
            </a:r>
            <a:br>
              <a:rPr lang="de-DE" dirty="0"/>
            </a:br>
            <a:r>
              <a:rPr lang="de-DE" dirty="0"/>
              <a:t>Kern- und Erweiterungsfächer: </a:t>
            </a:r>
            <a:br>
              <a:rPr lang="de-DE" dirty="0"/>
            </a:br>
            <a:r>
              <a:rPr lang="de-DE" dirty="0" err="1"/>
              <a:t>Ungerundeter</a:t>
            </a:r>
            <a:r>
              <a:rPr lang="de-DE" dirty="0"/>
              <a:t> Durchschnitt der Kernfächer und </a:t>
            </a:r>
            <a:r>
              <a:rPr lang="de-DE" dirty="0" err="1"/>
              <a:t>ungerunderter</a:t>
            </a:r>
            <a:r>
              <a:rPr lang="de-DE" dirty="0"/>
              <a:t> Durchschnitt der Erweiterungsfächer muss einen </a:t>
            </a:r>
            <a:r>
              <a:rPr lang="de-DE" dirty="0" err="1"/>
              <a:t>ungerundeten</a:t>
            </a:r>
            <a:r>
              <a:rPr lang="de-DE" dirty="0"/>
              <a:t> Notendurchschnitt von mindestens 4,0 ergeben.</a:t>
            </a:r>
          </a:p>
          <a:p>
            <a:r>
              <a:rPr lang="de-DE" dirty="0"/>
              <a:t>6. Klasse</a:t>
            </a:r>
            <a:br>
              <a:rPr lang="de-DE" dirty="0"/>
            </a:br>
            <a:r>
              <a:rPr lang="de-DE" dirty="0"/>
              <a:t>Empfehlung durch die Lehrperson für den Übertritt an die Oberstufe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53144C-527B-854C-8723-CA867A419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455" y="-424676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8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2969E1-ECD4-DE40-9685-29F2E6E9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Beurteilungsdossier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870558-61CD-A14D-89D6-F269BB1B9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Es beinhaltet relevante Leistungsbelege:</a:t>
            </a:r>
            <a:br>
              <a:rPr lang="de-DE" dirty="0"/>
            </a:br>
            <a:endParaRPr lang="de-DE" dirty="0"/>
          </a:p>
          <a:p>
            <a:r>
              <a:rPr lang="de-DE" b="1" dirty="0">
                <a:solidFill>
                  <a:schemeClr val="accent1"/>
                </a:solidFill>
              </a:rPr>
              <a:t>Prüfungen</a:t>
            </a:r>
            <a:br>
              <a:rPr lang="de-DE" b="1" dirty="0">
                <a:solidFill>
                  <a:schemeClr val="accent1"/>
                </a:solidFill>
              </a:rPr>
            </a:br>
            <a:endParaRPr lang="de-DE" b="1" dirty="0">
              <a:solidFill>
                <a:schemeClr val="accent1"/>
              </a:solidFill>
            </a:endParaRPr>
          </a:p>
          <a:p>
            <a:r>
              <a:rPr lang="de-DE" b="1" dirty="0">
                <a:solidFill>
                  <a:schemeClr val="accent1"/>
                </a:solidFill>
              </a:rPr>
              <a:t>Aussagekräftige Arbeiten (z.B.  Plakate, Leporello, Werkarbeiten,, .......)</a:t>
            </a:r>
            <a:br>
              <a:rPr lang="de-DE" b="1" dirty="0">
                <a:solidFill>
                  <a:schemeClr val="accent1"/>
                </a:solidFill>
              </a:rPr>
            </a:br>
            <a:endParaRPr lang="de-DE" b="1" dirty="0">
              <a:solidFill>
                <a:schemeClr val="accent1"/>
              </a:solidFill>
            </a:endParaRPr>
          </a:p>
          <a:p>
            <a:r>
              <a:rPr lang="de-DE" b="1" dirty="0">
                <a:solidFill>
                  <a:schemeClr val="accent1"/>
                </a:solidFill>
              </a:rPr>
              <a:t>Dokumentation mündlicher Leistungen </a:t>
            </a:r>
            <a:br>
              <a:rPr lang="de-DE" b="1" dirty="0">
                <a:solidFill>
                  <a:schemeClr val="accent1"/>
                </a:solidFill>
              </a:rPr>
            </a:br>
            <a:endParaRPr lang="de-DE" b="1" dirty="0">
              <a:solidFill>
                <a:schemeClr val="accent1"/>
              </a:solidFill>
            </a:endParaRPr>
          </a:p>
          <a:p>
            <a:r>
              <a:rPr lang="de-DE" b="1" dirty="0">
                <a:solidFill>
                  <a:schemeClr val="accent1"/>
                </a:solidFill>
              </a:rPr>
              <a:t>usw.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568F38A-A51B-7048-A761-22655FDFE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455" y="-424676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8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4F80AA-162A-E048-B675-BB3B0E570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Transparenz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FAC663-748D-294D-B500-6D9D22B78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Die Schüler*innen wissen im Voraus, was (verlangtes Wissen und Können) wann wie geprüft und beurteilt wird.</a:t>
            </a:r>
            <a:br>
              <a:rPr lang="de-DE" dirty="0"/>
            </a:br>
            <a:endParaRPr lang="de-DE" dirty="0"/>
          </a:p>
          <a:p>
            <a:r>
              <a:rPr lang="de-DE" dirty="0"/>
              <a:t>Relevante Belege werden schriftlich beurteilt (in Form von Worten, Punkten, Prädikaten, Noten, etc.)</a:t>
            </a:r>
            <a:br>
              <a:rPr lang="de-DE" dirty="0"/>
            </a:br>
            <a:endParaRPr lang="de-DE" dirty="0"/>
          </a:p>
          <a:p>
            <a:r>
              <a:rPr lang="de-DE" dirty="0"/>
              <a:t>Beurteilung bringt zum Ausdruck, inwiefern eine Schülerin /ein Schüler vorab formulierte Lern- und Unterrichtsziele erreicht hat.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F9005B7-3DE6-C249-B4FE-F3B0E418B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455" y="-424676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5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10EA90-C25B-7643-B9A3-9F2EC1B82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Handlungsspielraum und </a:t>
            </a:r>
            <a:br>
              <a:rPr lang="de-DE" dirty="0"/>
            </a:br>
            <a:r>
              <a:rPr lang="de-DE" dirty="0"/>
              <a:t>Gesamtbeurteilung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3CB666-C06E-8645-8AAC-C168898E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74" y="1825624"/>
            <a:ext cx="11430000" cy="5032375"/>
          </a:xfrm>
        </p:spPr>
        <p:txBody>
          <a:bodyPr>
            <a:normAutofit/>
          </a:bodyPr>
          <a:lstStyle/>
          <a:p>
            <a:r>
              <a:rPr lang="de-DE" dirty="0"/>
              <a:t>LP entscheidet selber, welche Arten von Lernkontrollen sie durchführt und in welcher Form die Beurteilung erfolgt (Dialog, Beurteilungsraster, Berichte, Prädikate, Symbole, Noten, etc.)</a:t>
            </a:r>
          </a:p>
          <a:p>
            <a:r>
              <a:rPr lang="de-DE" dirty="0"/>
              <a:t>Ermittlung der Zeugnisnote = Gesamtbeurteilung: </a:t>
            </a:r>
            <a:br>
              <a:rPr lang="de-DE" dirty="0"/>
            </a:br>
            <a:r>
              <a:rPr lang="de-DE" dirty="0"/>
              <a:t>professioneller Ermessensentscheid d. Lehrperson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 Gewichtung der Belege im Beurteilungsdossier (möglichst alle Kompetenzen eines Fachbereichs einbeziehen)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 Leistungsentwicklung während des Semesters/ Schuljahrs berücksichtigen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3CB41C-9398-0043-9451-5D3060406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455" y="-424676"/>
            <a:ext cx="3183833" cy="2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70BF605A4780F48B54BA0FD3C346BC4" ma:contentTypeVersion="11" ma:contentTypeDescription="Ein neues Dokument erstellen." ma:contentTypeScope="" ma:versionID="0271e697aa56d95aa4f3edd06bb89c48">
  <xsd:schema xmlns:xsd="http://www.w3.org/2001/XMLSchema" xmlns:xs="http://www.w3.org/2001/XMLSchema" xmlns:p="http://schemas.microsoft.com/office/2006/metadata/properties" xmlns:ns2="18b4cf3d-fdda-491e-8045-039972fcf9c3" targetNamespace="http://schemas.microsoft.com/office/2006/metadata/properties" ma:root="true" ma:fieldsID="38ffbf308059640d34ba71b9e4d641c3" ns2:_="">
    <xsd:import namespace="18b4cf3d-fdda-491e-8045-039972fcf9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4cf3d-fdda-491e-8045-039972fcf9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8BFEFAD-0CDA-4BD0-B2DF-6DF59982265C}"/>
</file>

<file path=customXml/itemProps2.xml><?xml version="1.0" encoding="utf-8"?>
<ds:datastoreItem xmlns:ds="http://schemas.openxmlformats.org/officeDocument/2006/customXml" ds:itemID="{B382394E-F691-464D-8D4E-80DD4BF9442E}"/>
</file>

<file path=customXml/itemProps3.xml><?xml version="1.0" encoding="utf-8"?>
<ds:datastoreItem xmlns:ds="http://schemas.openxmlformats.org/officeDocument/2006/customXml" ds:itemID="{7B5B127E-D0E1-46F9-810A-5A59F54314D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750</Words>
  <Application>Microsoft Macintosh PowerPoint</Application>
  <PresentationFormat>Breitbild</PresentationFormat>
  <Paragraphs>88</Paragraphs>
  <Slides>31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Larissa</vt:lpstr>
      <vt:lpstr>Herzlich willkommen zum Elternabend 2021 </vt:lpstr>
      <vt:lpstr>Inhalt</vt:lpstr>
      <vt:lpstr>Schulentwicklung</vt:lpstr>
      <vt:lpstr>Neuer Aargauer Lehrplan</vt:lpstr>
      <vt:lpstr>Beurteilung</vt:lpstr>
      <vt:lpstr>Notendurchschnitt, Promotion,  Beurteilung</vt:lpstr>
      <vt:lpstr>Beurteilungsdossier</vt:lpstr>
      <vt:lpstr>Transparenz</vt:lpstr>
      <vt:lpstr>Handlungsspielraum und  Gesamtbeurteilung</vt:lpstr>
      <vt:lpstr>Elterninformation</vt:lpstr>
      <vt:lpstr>Lehrmittel</vt:lpstr>
      <vt:lpstr>Informatik</vt:lpstr>
      <vt:lpstr>Neue Führungsstruktur</vt:lpstr>
      <vt:lpstr>Jahresthema 21/22</vt:lpstr>
      <vt:lpstr>Spezifische Themen an der 3. Primar</vt:lpstr>
      <vt:lpstr>Check P3</vt:lpstr>
      <vt:lpstr>Medienprofis Teil 1, 13.6.22</vt:lpstr>
      <vt:lpstr>Verkehrserziehung</vt:lpstr>
      <vt:lpstr>Englisch</vt:lpstr>
      <vt:lpstr>Mrs Ellingsen</vt:lpstr>
      <vt:lpstr>Double Decker 1</vt:lpstr>
      <vt:lpstr>Kompetenzbereiche</vt:lpstr>
      <vt:lpstr>Teacher talk</vt:lpstr>
      <vt:lpstr>Worksheet booklet</vt:lpstr>
      <vt:lpstr>Lernziele</vt:lpstr>
      <vt:lpstr> Pupil's Practice Kit</vt:lpstr>
      <vt:lpstr>Homework PPK</vt:lpstr>
      <vt:lpstr>Bibliothek (library) </vt:lpstr>
      <vt:lpstr>Fragen, Anliegen deponieren</vt:lpstr>
      <vt:lpstr>PowerPoint-Präsentation</vt:lpstr>
      <vt:lpstr>Weiterhin auf  eine gute Zusammenarbeit!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Maria Gschwend</cp:lastModifiedBy>
  <cp:revision>5</cp:revision>
  <dcterms:created xsi:type="dcterms:W3CDTF">2021-08-14T09:49:53Z</dcterms:created>
  <dcterms:modified xsi:type="dcterms:W3CDTF">2021-08-25T05:01:09Z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0x010100E70BF605A4780F48B54BA0FD3C346BC4</vt:lpwstr>
  </property>
</Properties>
</file>